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6"/>
  </p:notesMasterIdLst>
  <p:sldIdLst>
    <p:sldId id="4605" r:id="rId2"/>
    <p:sldId id="4637" r:id="rId3"/>
    <p:sldId id="5840" r:id="rId4"/>
    <p:sldId id="5870" r:id="rId5"/>
    <p:sldId id="5844" r:id="rId6"/>
    <p:sldId id="5846" r:id="rId7"/>
    <p:sldId id="5837" r:id="rId8"/>
    <p:sldId id="5839" r:id="rId9"/>
    <p:sldId id="5361" r:id="rId10"/>
    <p:sldId id="5841" r:id="rId11"/>
    <p:sldId id="5842" r:id="rId12"/>
    <p:sldId id="5027" r:id="rId13"/>
    <p:sldId id="5223" r:id="rId14"/>
    <p:sldId id="4055" r:id="rId15"/>
    <p:sldId id="5113" r:id="rId16"/>
    <p:sldId id="5239" r:id="rId17"/>
    <p:sldId id="5582" r:id="rId18"/>
    <p:sldId id="5893" r:id="rId19"/>
    <p:sldId id="4893" r:id="rId20"/>
    <p:sldId id="4894" r:id="rId21"/>
    <p:sldId id="5386" r:id="rId22"/>
    <p:sldId id="5762" r:id="rId23"/>
    <p:sldId id="5835" r:id="rId24"/>
    <p:sldId id="5836" r:id="rId25"/>
    <p:sldId id="5255" r:id="rId26"/>
    <p:sldId id="5881" r:id="rId27"/>
    <p:sldId id="5256" r:id="rId28"/>
    <p:sldId id="5377" r:id="rId29"/>
    <p:sldId id="5878" r:id="rId30"/>
    <p:sldId id="5879" r:id="rId31"/>
    <p:sldId id="5880" r:id="rId32"/>
    <p:sldId id="5763" r:id="rId33"/>
    <p:sldId id="5765" r:id="rId34"/>
    <p:sldId id="5766" r:id="rId35"/>
    <p:sldId id="5768" r:id="rId36"/>
    <p:sldId id="5769" r:id="rId37"/>
    <p:sldId id="5770" r:id="rId38"/>
    <p:sldId id="5707" r:id="rId39"/>
    <p:sldId id="5281" r:id="rId40"/>
    <p:sldId id="5896" r:id="rId41"/>
    <p:sldId id="5690" r:id="rId42"/>
    <p:sldId id="5503" r:id="rId43"/>
    <p:sldId id="5624" r:id="rId44"/>
    <p:sldId id="5505" r:id="rId45"/>
    <p:sldId id="5508" r:id="rId46"/>
    <p:sldId id="5506" r:id="rId47"/>
    <p:sldId id="5509" r:id="rId48"/>
    <p:sldId id="5510" r:id="rId49"/>
    <p:sldId id="5897" r:id="rId50"/>
    <p:sldId id="5898" r:id="rId51"/>
    <p:sldId id="5899" r:id="rId52"/>
    <p:sldId id="5900" r:id="rId53"/>
    <p:sldId id="5901" r:id="rId54"/>
    <p:sldId id="5902" r:id="rId55"/>
    <p:sldId id="4242" r:id="rId56"/>
    <p:sldId id="5275" r:id="rId57"/>
    <p:sldId id="5228" r:id="rId58"/>
    <p:sldId id="5669" r:id="rId59"/>
    <p:sldId id="5229" r:id="rId60"/>
    <p:sldId id="5810" r:id="rId61"/>
    <p:sldId id="5882" r:id="rId62"/>
    <p:sldId id="5884" r:id="rId63"/>
    <p:sldId id="5885" r:id="rId64"/>
    <p:sldId id="5886" r:id="rId65"/>
    <p:sldId id="5889" r:id="rId66"/>
    <p:sldId id="5888" r:id="rId67"/>
    <p:sldId id="5890" r:id="rId68"/>
    <p:sldId id="5891" r:id="rId69"/>
    <p:sldId id="5892" r:id="rId70"/>
    <p:sldId id="5894" r:id="rId71"/>
    <p:sldId id="5895" r:id="rId72"/>
    <p:sldId id="5591" r:id="rId73"/>
    <p:sldId id="1880" r:id="rId74"/>
    <p:sldId id="2321" r:id="rId7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D2F34E2-6FAF-4F26-B7D5-CB877620A6E1}">
          <p14:sldIdLst>
            <p14:sldId id="4605"/>
            <p14:sldId id="4637"/>
            <p14:sldId id="5840"/>
            <p14:sldId id="5870"/>
            <p14:sldId id="5844"/>
            <p14:sldId id="5846"/>
            <p14:sldId id="5837"/>
            <p14:sldId id="5839"/>
            <p14:sldId id="5361"/>
            <p14:sldId id="5841"/>
            <p14:sldId id="5842"/>
            <p14:sldId id="5027"/>
            <p14:sldId id="5223"/>
            <p14:sldId id="4055"/>
            <p14:sldId id="5113"/>
            <p14:sldId id="5239"/>
            <p14:sldId id="5582"/>
            <p14:sldId id="5893"/>
            <p14:sldId id="4893"/>
            <p14:sldId id="4894"/>
            <p14:sldId id="5386"/>
            <p14:sldId id="5762"/>
            <p14:sldId id="5835"/>
            <p14:sldId id="5836"/>
            <p14:sldId id="5255"/>
            <p14:sldId id="5881"/>
            <p14:sldId id="5256"/>
            <p14:sldId id="5377"/>
            <p14:sldId id="5878"/>
            <p14:sldId id="5879"/>
            <p14:sldId id="5880"/>
            <p14:sldId id="5763"/>
            <p14:sldId id="5765"/>
            <p14:sldId id="5766"/>
            <p14:sldId id="5768"/>
            <p14:sldId id="5769"/>
            <p14:sldId id="5770"/>
            <p14:sldId id="5707"/>
            <p14:sldId id="5281"/>
            <p14:sldId id="5896"/>
            <p14:sldId id="5690"/>
            <p14:sldId id="5503"/>
            <p14:sldId id="5624"/>
            <p14:sldId id="5505"/>
            <p14:sldId id="5508"/>
            <p14:sldId id="5506"/>
            <p14:sldId id="5509"/>
            <p14:sldId id="5510"/>
            <p14:sldId id="5897"/>
            <p14:sldId id="5898"/>
            <p14:sldId id="5899"/>
            <p14:sldId id="5900"/>
            <p14:sldId id="5901"/>
            <p14:sldId id="5902"/>
            <p14:sldId id="4242"/>
            <p14:sldId id="5275"/>
            <p14:sldId id="5228"/>
            <p14:sldId id="5669"/>
            <p14:sldId id="5229"/>
            <p14:sldId id="5810"/>
            <p14:sldId id="5882"/>
            <p14:sldId id="5884"/>
            <p14:sldId id="5885"/>
            <p14:sldId id="5886"/>
            <p14:sldId id="5889"/>
            <p14:sldId id="5888"/>
            <p14:sldId id="5890"/>
            <p14:sldId id="5891"/>
            <p14:sldId id="5892"/>
            <p14:sldId id="5894"/>
            <p14:sldId id="5895"/>
            <p14:sldId id="5591"/>
            <p14:sldId id="1880"/>
            <p14:sldId id="232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na Tamboer" initials="TT" lastIdx="2" clrIdx="0">
    <p:extLst>
      <p:ext uri="{19B8F6BF-5375-455C-9EA6-DF929625EA0E}">
        <p15:presenceInfo xmlns:p15="http://schemas.microsoft.com/office/powerpoint/2012/main" userId="80ab91327c1b6e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2D"/>
    <a:srgbClr val="3A5818"/>
    <a:srgbClr val="EDF1F4"/>
    <a:srgbClr val="F5ECE2"/>
    <a:srgbClr val="FFCF9F"/>
    <a:srgbClr val="789ABC"/>
    <a:srgbClr val="E4E4E4"/>
    <a:srgbClr val="FFFFFF"/>
    <a:srgbClr val="D0C4B1"/>
    <a:srgbClr val="E0D7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5400" autoAdjust="0"/>
  </p:normalViewPr>
  <p:slideViewPr>
    <p:cSldViewPr snapToGrid="0">
      <p:cViewPr varScale="1">
        <p:scale>
          <a:sx n="103" d="100"/>
          <a:sy n="103" d="100"/>
        </p:scale>
        <p:origin x="72" y="12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154111" tIns="77057" rIns="154111" bIns="77057" rtlCol="0"/>
          <a:lstStyle>
            <a:lvl1pPr algn="l">
              <a:defRPr sz="20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154111" tIns="77057" rIns="154111" bIns="77057" rtlCol="0"/>
          <a:lstStyle>
            <a:lvl1pPr algn="r">
              <a:defRPr sz="2000"/>
            </a:lvl1pPr>
          </a:lstStyle>
          <a:p>
            <a:fld id="{26E23361-9A9B-4D74-B8A2-D1204593FD9C}" type="datetimeFigureOut">
              <a:rPr lang="en-US" smtClean="0"/>
              <a:t>6/9/2026</a:t>
            </a:fld>
            <a:endParaRPr lang="en-US" dirty="0"/>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154111" tIns="77057" rIns="154111" bIns="7705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154111" tIns="77057" rIns="154111" bIns="7705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154111" tIns="77057" rIns="154111" bIns="77057" rtlCol="0" anchor="b"/>
          <a:lstStyle>
            <a:lvl1pPr algn="l">
              <a:defRPr sz="20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154111" tIns="77057" rIns="154111" bIns="77057" rtlCol="0" anchor="b"/>
          <a:lstStyle>
            <a:lvl1pPr algn="r">
              <a:defRPr sz="2000"/>
            </a:lvl1pPr>
          </a:lstStyle>
          <a:p>
            <a:fld id="{021A8C62-1F03-4038-84A6-5446492950BF}" type="slidenum">
              <a:rPr lang="en-US" smtClean="0"/>
              <a:t>‹#›</a:t>
            </a:fld>
            <a:endParaRPr lang="en-US" dirty="0"/>
          </a:p>
        </p:txBody>
      </p:sp>
    </p:spTree>
    <p:extLst>
      <p:ext uri="{BB962C8B-B14F-4D97-AF65-F5344CB8AC3E}">
        <p14:creationId xmlns:p14="http://schemas.microsoft.com/office/powerpoint/2010/main" val="3082006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B188-A44D-716A-2928-EF57D91E9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B6922B-0A32-AC6C-9E77-FD842F18A529}"/>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DDBF9187-971C-4EA4-AF73-AB48CE8470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F23A7-B16D-8A7A-13D9-6C93C468C3EC}"/>
              </a:ext>
            </a:extLst>
          </p:cNvPr>
          <p:cNvSpPr>
            <a:spLocks noGrp="1"/>
          </p:cNvSpPr>
          <p:nvPr>
            <p:ph type="sldNum" sz="quarter" idx="10"/>
          </p:nvPr>
        </p:nvSpPr>
        <p:spPr/>
        <p:txBody>
          <a:bodyPr/>
          <a:lstStyle/>
          <a:p>
            <a:fld id="{021A8C62-1F03-4038-84A6-5446492950BF}" type="slidenum">
              <a:rPr lang="en-US" smtClean="0"/>
              <a:t>1</a:t>
            </a:fld>
            <a:endParaRPr lang="en-US" dirty="0"/>
          </a:p>
        </p:txBody>
      </p:sp>
    </p:spTree>
    <p:extLst>
      <p:ext uri="{BB962C8B-B14F-4D97-AF65-F5344CB8AC3E}">
        <p14:creationId xmlns:p14="http://schemas.microsoft.com/office/powerpoint/2010/main" val="219167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B188-A44D-716A-2928-EF57D91E9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B6922B-0A32-AC6C-9E77-FD842F18A529}"/>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DDBF9187-971C-4EA4-AF73-AB48CE8470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F23A7-B16D-8A7A-13D9-6C93C468C3EC}"/>
              </a:ext>
            </a:extLst>
          </p:cNvPr>
          <p:cNvSpPr>
            <a:spLocks noGrp="1"/>
          </p:cNvSpPr>
          <p:nvPr>
            <p:ph type="sldNum" sz="quarter" idx="10"/>
          </p:nvPr>
        </p:nvSpPr>
        <p:spPr/>
        <p:txBody>
          <a:bodyPr/>
          <a:lstStyle/>
          <a:p>
            <a:fld id="{021A8C62-1F03-4038-84A6-5446492950BF}" type="slidenum">
              <a:rPr lang="en-US" smtClean="0"/>
              <a:t>2</a:t>
            </a:fld>
            <a:endParaRPr lang="en-US" dirty="0"/>
          </a:p>
        </p:txBody>
      </p:sp>
    </p:spTree>
    <p:extLst>
      <p:ext uri="{BB962C8B-B14F-4D97-AF65-F5344CB8AC3E}">
        <p14:creationId xmlns:p14="http://schemas.microsoft.com/office/powerpoint/2010/main" val="96552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0D75B-B990-35BF-889A-BB1216636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F340F-F973-0074-489B-27DECFBA6D74}"/>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BDD2013B-5C47-1899-A70C-503E089D72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E32EC8-2A00-E7E8-64E8-2E9A5E3FDCED}"/>
              </a:ext>
            </a:extLst>
          </p:cNvPr>
          <p:cNvSpPr>
            <a:spLocks noGrp="1"/>
          </p:cNvSpPr>
          <p:nvPr>
            <p:ph type="sldNum" sz="quarter" idx="10"/>
          </p:nvPr>
        </p:nvSpPr>
        <p:spPr/>
        <p:txBody>
          <a:bodyPr/>
          <a:lstStyle/>
          <a:p>
            <a:fld id="{021A8C62-1F03-4038-84A6-5446492950BF}" type="slidenum">
              <a:rPr lang="en-US" smtClean="0"/>
              <a:t>3</a:t>
            </a:fld>
            <a:endParaRPr lang="en-US" dirty="0"/>
          </a:p>
        </p:txBody>
      </p:sp>
    </p:spTree>
    <p:extLst>
      <p:ext uri="{BB962C8B-B14F-4D97-AF65-F5344CB8AC3E}">
        <p14:creationId xmlns:p14="http://schemas.microsoft.com/office/powerpoint/2010/main" val="2055913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F490B-42D8-CC65-D46C-57045FFFB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40B47-9AD7-6285-31F2-4B32C955993A}"/>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9ED4C219-B715-5613-D985-D0B8EAF27F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209540-9C68-F36E-2BCB-C2D9C6E2F71C}"/>
              </a:ext>
            </a:extLst>
          </p:cNvPr>
          <p:cNvSpPr>
            <a:spLocks noGrp="1"/>
          </p:cNvSpPr>
          <p:nvPr>
            <p:ph type="sldNum" sz="quarter" idx="10"/>
          </p:nvPr>
        </p:nvSpPr>
        <p:spPr/>
        <p:txBody>
          <a:bodyPr/>
          <a:lstStyle/>
          <a:p>
            <a:fld id="{021A8C62-1F03-4038-84A6-5446492950BF}" type="slidenum">
              <a:rPr lang="en-US" smtClean="0"/>
              <a:t>4</a:t>
            </a:fld>
            <a:endParaRPr lang="en-US" dirty="0"/>
          </a:p>
        </p:txBody>
      </p:sp>
    </p:spTree>
    <p:extLst>
      <p:ext uri="{BB962C8B-B14F-4D97-AF65-F5344CB8AC3E}">
        <p14:creationId xmlns:p14="http://schemas.microsoft.com/office/powerpoint/2010/main" val="2801888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C5DC6-CFB0-AB55-4F97-85B4EE60E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C8077B-24AA-EB1B-0BCF-FCCF202267C8}"/>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20F73064-07DA-B762-47D6-DDF2B41AAB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9475C5-5409-CE8B-1915-2A8D42488F95}"/>
              </a:ext>
            </a:extLst>
          </p:cNvPr>
          <p:cNvSpPr>
            <a:spLocks noGrp="1"/>
          </p:cNvSpPr>
          <p:nvPr>
            <p:ph type="sldNum" sz="quarter" idx="10"/>
          </p:nvPr>
        </p:nvSpPr>
        <p:spPr/>
        <p:txBody>
          <a:bodyPr/>
          <a:lstStyle/>
          <a:p>
            <a:fld id="{021A8C62-1F03-4038-84A6-5446492950BF}" type="slidenum">
              <a:rPr lang="en-US" smtClean="0"/>
              <a:t>5</a:t>
            </a:fld>
            <a:endParaRPr lang="en-US" dirty="0"/>
          </a:p>
        </p:txBody>
      </p:sp>
    </p:spTree>
    <p:extLst>
      <p:ext uri="{BB962C8B-B14F-4D97-AF65-F5344CB8AC3E}">
        <p14:creationId xmlns:p14="http://schemas.microsoft.com/office/powerpoint/2010/main" val="70124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58103-EBF2-8A00-5EF1-8F14FDCB1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AC8CF1-ED06-F928-0512-F08BDF4DDD66}"/>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439F8417-3D39-60E2-C47D-3034738A1C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996377-6A5E-84CB-3EC1-F9760E713A9C}"/>
              </a:ext>
            </a:extLst>
          </p:cNvPr>
          <p:cNvSpPr>
            <a:spLocks noGrp="1"/>
          </p:cNvSpPr>
          <p:nvPr>
            <p:ph type="sldNum" sz="quarter" idx="5"/>
          </p:nvPr>
        </p:nvSpPr>
        <p:spPr/>
        <p:txBody>
          <a:bodyPr/>
          <a:lstStyle/>
          <a:p>
            <a:fld id="{021A8C62-1F03-4038-84A6-5446492950BF}" type="slidenum">
              <a:rPr lang="en-US" smtClean="0"/>
              <a:t>6</a:t>
            </a:fld>
            <a:endParaRPr lang="en-US" dirty="0"/>
          </a:p>
        </p:txBody>
      </p:sp>
    </p:spTree>
    <p:extLst>
      <p:ext uri="{BB962C8B-B14F-4D97-AF65-F5344CB8AC3E}">
        <p14:creationId xmlns:p14="http://schemas.microsoft.com/office/powerpoint/2010/main" val="3752684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70DC6-F507-23D5-2F1C-EE6AFC308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FB5CE-F83D-53D1-17E3-BA64DC4818CB}"/>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5A9D30B3-8D78-FEC6-B59D-EFCCBFC802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D7DA46-F4E3-B380-D6E0-93B4BE0BEE43}"/>
              </a:ext>
            </a:extLst>
          </p:cNvPr>
          <p:cNvSpPr>
            <a:spLocks noGrp="1"/>
          </p:cNvSpPr>
          <p:nvPr>
            <p:ph type="sldNum" sz="quarter" idx="10"/>
          </p:nvPr>
        </p:nvSpPr>
        <p:spPr/>
        <p:txBody>
          <a:bodyPr/>
          <a:lstStyle/>
          <a:p>
            <a:fld id="{021A8C62-1F03-4038-84A6-5446492950BF}" type="slidenum">
              <a:rPr lang="en-US" smtClean="0"/>
              <a:t>7</a:t>
            </a:fld>
            <a:endParaRPr lang="en-US" dirty="0"/>
          </a:p>
        </p:txBody>
      </p:sp>
    </p:spTree>
    <p:extLst>
      <p:ext uri="{BB962C8B-B14F-4D97-AF65-F5344CB8AC3E}">
        <p14:creationId xmlns:p14="http://schemas.microsoft.com/office/powerpoint/2010/main" val="338137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4AEF6-2D30-DF58-FA45-DB526E767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CFC9E-D0B8-57D5-1C90-8BFCF7EB5A3E}"/>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682A5253-052A-81A3-8F20-938B7B0B64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E6CED-984C-E759-AD7C-1DBFCD7E83E3}"/>
              </a:ext>
            </a:extLst>
          </p:cNvPr>
          <p:cNvSpPr>
            <a:spLocks noGrp="1"/>
          </p:cNvSpPr>
          <p:nvPr>
            <p:ph type="sldNum" sz="quarter" idx="10"/>
          </p:nvPr>
        </p:nvSpPr>
        <p:spPr/>
        <p:txBody>
          <a:bodyPr/>
          <a:lstStyle/>
          <a:p>
            <a:fld id="{021A8C62-1F03-4038-84A6-5446492950BF}" type="slidenum">
              <a:rPr lang="en-US" smtClean="0"/>
              <a:t>8</a:t>
            </a:fld>
            <a:endParaRPr lang="en-US" dirty="0"/>
          </a:p>
        </p:txBody>
      </p:sp>
    </p:spTree>
    <p:extLst>
      <p:ext uri="{BB962C8B-B14F-4D97-AF65-F5344CB8AC3E}">
        <p14:creationId xmlns:p14="http://schemas.microsoft.com/office/powerpoint/2010/main" val="2614929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E217B-5564-D5CC-631A-D5D358916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4EAC2-FD83-2723-F183-A9C637FF1067}"/>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EF8C8537-B413-CBCF-9A97-58CC61CF38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FBFAB8-E81B-551D-1F96-ED55CC74AF55}"/>
              </a:ext>
            </a:extLst>
          </p:cNvPr>
          <p:cNvSpPr>
            <a:spLocks noGrp="1"/>
          </p:cNvSpPr>
          <p:nvPr>
            <p:ph type="sldNum" sz="quarter" idx="5"/>
          </p:nvPr>
        </p:nvSpPr>
        <p:spPr/>
        <p:txBody>
          <a:bodyPr/>
          <a:lstStyle/>
          <a:p>
            <a:fld id="{021A8C62-1F03-4038-84A6-5446492950BF}" type="slidenum">
              <a:rPr lang="en-US" smtClean="0"/>
              <a:t>9</a:t>
            </a:fld>
            <a:endParaRPr lang="en-US" dirty="0"/>
          </a:p>
        </p:txBody>
      </p:sp>
    </p:spTree>
    <p:extLst>
      <p:ext uri="{BB962C8B-B14F-4D97-AF65-F5344CB8AC3E}">
        <p14:creationId xmlns:p14="http://schemas.microsoft.com/office/powerpoint/2010/main" val="1090819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E852C-DA2E-F41B-654E-BBC59BEAF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61537-27FC-DC9F-7968-BAB9EEE06DD4}"/>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7BF7E459-7D06-AEF7-0D08-F9DE8CC975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2EDE10-C6B9-C60A-9416-4E7932F8635E}"/>
              </a:ext>
            </a:extLst>
          </p:cNvPr>
          <p:cNvSpPr>
            <a:spLocks noGrp="1"/>
          </p:cNvSpPr>
          <p:nvPr>
            <p:ph type="sldNum" sz="quarter" idx="5"/>
          </p:nvPr>
        </p:nvSpPr>
        <p:spPr/>
        <p:txBody>
          <a:bodyPr/>
          <a:lstStyle/>
          <a:p>
            <a:fld id="{021A8C62-1F03-4038-84A6-5446492950BF}" type="slidenum">
              <a:rPr lang="en-US" smtClean="0"/>
              <a:t>10</a:t>
            </a:fld>
            <a:endParaRPr lang="en-US" dirty="0"/>
          </a:p>
        </p:txBody>
      </p:sp>
    </p:spTree>
    <p:extLst>
      <p:ext uri="{BB962C8B-B14F-4D97-AF65-F5344CB8AC3E}">
        <p14:creationId xmlns:p14="http://schemas.microsoft.com/office/powerpoint/2010/main" val="2530268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67C27-89B9-69A3-0FC5-ABE971718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31F58-2BFB-1EE3-421F-D5BF170E0E3B}"/>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4CC0D266-C1E1-9A06-B8A9-B51EB327B5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4D23D3-BDD1-86B2-DC55-E296943F38F8}"/>
              </a:ext>
            </a:extLst>
          </p:cNvPr>
          <p:cNvSpPr>
            <a:spLocks noGrp="1"/>
          </p:cNvSpPr>
          <p:nvPr>
            <p:ph type="sldNum" sz="quarter" idx="5"/>
          </p:nvPr>
        </p:nvSpPr>
        <p:spPr/>
        <p:txBody>
          <a:bodyPr/>
          <a:lstStyle/>
          <a:p>
            <a:fld id="{021A8C62-1F03-4038-84A6-5446492950BF}" type="slidenum">
              <a:rPr lang="en-US" smtClean="0"/>
              <a:t>11</a:t>
            </a:fld>
            <a:endParaRPr lang="en-US" dirty="0"/>
          </a:p>
        </p:txBody>
      </p:sp>
    </p:spTree>
    <p:extLst>
      <p:ext uri="{BB962C8B-B14F-4D97-AF65-F5344CB8AC3E}">
        <p14:creationId xmlns:p14="http://schemas.microsoft.com/office/powerpoint/2010/main" val="326188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12</a:t>
            </a:fld>
            <a:endParaRPr lang="en-US" dirty="0"/>
          </a:p>
        </p:txBody>
      </p:sp>
    </p:spTree>
    <p:extLst>
      <p:ext uri="{BB962C8B-B14F-4D97-AF65-F5344CB8AC3E}">
        <p14:creationId xmlns:p14="http://schemas.microsoft.com/office/powerpoint/2010/main" val="962658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0F794-45B6-5960-75C1-A2186EA84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EE76B-3365-2C5B-CB3E-05E20AAD44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4022A-4034-F6A0-8301-9D3FFA6BDE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2B1DA4-76B4-6104-0EFF-8F6824D199A3}"/>
              </a:ext>
            </a:extLst>
          </p:cNvPr>
          <p:cNvSpPr>
            <a:spLocks noGrp="1"/>
          </p:cNvSpPr>
          <p:nvPr>
            <p:ph type="sldNum" sz="quarter" idx="5"/>
          </p:nvPr>
        </p:nvSpPr>
        <p:spPr/>
        <p:txBody>
          <a:bodyPr/>
          <a:lstStyle/>
          <a:p>
            <a:fld id="{021A8C62-1F03-4038-84A6-5446492950BF}" type="slidenum">
              <a:rPr lang="en-US" smtClean="0"/>
              <a:t>13</a:t>
            </a:fld>
            <a:endParaRPr lang="en-US" dirty="0"/>
          </a:p>
        </p:txBody>
      </p:sp>
    </p:spTree>
    <p:extLst>
      <p:ext uri="{BB962C8B-B14F-4D97-AF65-F5344CB8AC3E}">
        <p14:creationId xmlns:p14="http://schemas.microsoft.com/office/powerpoint/2010/main" val="43474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15</a:t>
            </a:fld>
            <a:endParaRPr lang="en-US" dirty="0"/>
          </a:p>
        </p:txBody>
      </p:sp>
    </p:spTree>
    <p:extLst>
      <p:ext uri="{BB962C8B-B14F-4D97-AF65-F5344CB8AC3E}">
        <p14:creationId xmlns:p14="http://schemas.microsoft.com/office/powerpoint/2010/main" val="4248545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19</a:t>
            </a:fld>
            <a:endParaRPr lang="en-US" dirty="0"/>
          </a:p>
        </p:txBody>
      </p:sp>
    </p:spTree>
    <p:extLst>
      <p:ext uri="{BB962C8B-B14F-4D97-AF65-F5344CB8AC3E}">
        <p14:creationId xmlns:p14="http://schemas.microsoft.com/office/powerpoint/2010/main" val="2367789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22</a:t>
            </a:fld>
            <a:endParaRPr lang="en-US" dirty="0"/>
          </a:p>
        </p:txBody>
      </p:sp>
    </p:spTree>
    <p:extLst>
      <p:ext uri="{BB962C8B-B14F-4D97-AF65-F5344CB8AC3E}">
        <p14:creationId xmlns:p14="http://schemas.microsoft.com/office/powerpoint/2010/main" val="3520840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151DE-739A-93E5-B37F-A209D4669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DE49A-E437-B91B-543E-221A949E1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D591A3-BE66-6197-4532-14A8B5EFBD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29CE16-9DA3-E66E-EBC2-8067C6C3EC06}"/>
              </a:ext>
            </a:extLst>
          </p:cNvPr>
          <p:cNvSpPr>
            <a:spLocks noGrp="1"/>
          </p:cNvSpPr>
          <p:nvPr>
            <p:ph type="sldNum" sz="quarter" idx="5"/>
          </p:nvPr>
        </p:nvSpPr>
        <p:spPr/>
        <p:txBody>
          <a:bodyPr/>
          <a:lstStyle/>
          <a:p>
            <a:fld id="{021A8C62-1F03-4038-84A6-5446492950BF}" type="slidenum">
              <a:rPr lang="en-US" smtClean="0"/>
              <a:t>41</a:t>
            </a:fld>
            <a:endParaRPr lang="en-US" dirty="0"/>
          </a:p>
        </p:txBody>
      </p:sp>
    </p:spTree>
    <p:extLst>
      <p:ext uri="{BB962C8B-B14F-4D97-AF65-F5344CB8AC3E}">
        <p14:creationId xmlns:p14="http://schemas.microsoft.com/office/powerpoint/2010/main" val="3694615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45</a:t>
            </a:fld>
            <a:endParaRPr lang="en-US" dirty="0"/>
          </a:p>
        </p:txBody>
      </p:sp>
    </p:spTree>
    <p:extLst>
      <p:ext uri="{BB962C8B-B14F-4D97-AF65-F5344CB8AC3E}">
        <p14:creationId xmlns:p14="http://schemas.microsoft.com/office/powerpoint/2010/main" val="2211369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1A8C62-1F03-4038-84A6-5446492950BF}" type="slidenum">
              <a:rPr lang="en-US" smtClean="0"/>
              <a:t>46</a:t>
            </a:fld>
            <a:endParaRPr lang="en-US" dirty="0"/>
          </a:p>
        </p:txBody>
      </p:sp>
    </p:spTree>
    <p:extLst>
      <p:ext uri="{BB962C8B-B14F-4D97-AF65-F5344CB8AC3E}">
        <p14:creationId xmlns:p14="http://schemas.microsoft.com/office/powerpoint/2010/main" val="3266670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3C78D-3F47-2231-64B1-680EE4770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E1A98-A816-D377-224E-15A23B4BE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5CBB7B-1DEE-9FEF-9EA4-7BD112140A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D94B78-51E0-21B6-CDDB-7C4D9EA836E1}"/>
              </a:ext>
            </a:extLst>
          </p:cNvPr>
          <p:cNvSpPr>
            <a:spLocks noGrp="1"/>
          </p:cNvSpPr>
          <p:nvPr>
            <p:ph type="sldNum" sz="quarter" idx="5"/>
          </p:nvPr>
        </p:nvSpPr>
        <p:spPr/>
        <p:txBody>
          <a:bodyPr/>
          <a:lstStyle/>
          <a:p>
            <a:fld id="{021A8C62-1F03-4038-84A6-5446492950BF}" type="slidenum">
              <a:rPr lang="en-US" smtClean="0"/>
              <a:t>47</a:t>
            </a:fld>
            <a:endParaRPr lang="en-US" dirty="0"/>
          </a:p>
        </p:txBody>
      </p:sp>
    </p:spTree>
    <p:extLst>
      <p:ext uri="{BB962C8B-B14F-4D97-AF65-F5344CB8AC3E}">
        <p14:creationId xmlns:p14="http://schemas.microsoft.com/office/powerpoint/2010/main" val="3858403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E8F6-5B79-F3BB-A40E-ED4F0BB44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9EA42-BD97-C271-8A43-37482EBCA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79E39-E77A-A095-8217-C4770A8629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EF483E-3717-04AF-F561-9C64843DB574}"/>
              </a:ext>
            </a:extLst>
          </p:cNvPr>
          <p:cNvSpPr>
            <a:spLocks noGrp="1"/>
          </p:cNvSpPr>
          <p:nvPr>
            <p:ph type="sldNum" sz="quarter" idx="5"/>
          </p:nvPr>
        </p:nvSpPr>
        <p:spPr/>
        <p:txBody>
          <a:bodyPr/>
          <a:lstStyle/>
          <a:p>
            <a:fld id="{021A8C62-1F03-4038-84A6-5446492950BF}" type="slidenum">
              <a:rPr lang="en-US" smtClean="0"/>
              <a:t>48</a:t>
            </a:fld>
            <a:endParaRPr lang="en-US" dirty="0"/>
          </a:p>
        </p:txBody>
      </p:sp>
    </p:spTree>
    <p:extLst>
      <p:ext uri="{BB962C8B-B14F-4D97-AF65-F5344CB8AC3E}">
        <p14:creationId xmlns:p14="http://schemas.microsoft.com/office/powerpoint/2010/main" val="3068910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BBCCE-1E8B-FE03-E4EE-F4FD91BD4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A210D-5D25-4DCA-114A-51B5F6106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9F74A-0D45-244E-82A3-09D2704933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3D99BA-8793-763E-12B7-80D33F8E732F}"/>
              </a:ext>
            </a:extLst>
          </p:cNvPr>
          <p:cNvSpPr>
            <a:spLocks noGrp="1"/>
          </p:cNvSpPr>
          <p:nvPr>
            <p:ph type="sldNum" sz="quarter" idx="5"/>
          </p:nvPr>
        </p:nvSpPr>
        <p:spPr/>
        <p:txBody>
          <a:bodyPr/>
          <a:lstStyle/>
          <a:p>
            <a:fld id="{021A8C62-1F03-4038-84A6-5446492950BF}" type="slidenum">
              <a:rPr lang="en-US" smtClean="0"/>
              <a:t>49</a:t>
            </a:fld>
            <a:endParaRPr lang="en-US" dirty="0"/>
          </a:p>
        </p:txBody>
      </p:sp>
    </p:spTree>
    <p:extLst>
      <p:ext uri="{BB962C8B-B14F-4D97-AF65-F5344CB8AC3E}">
        <p14:creationId xmlns:p14="http://schemas.microsoft.com/office/powerpoint/2010/main" val="3538370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B52FE-8350-1713-3A3F-B42CCD64A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B2D60-7C0F-0700-83FE-C197A342B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C19E9-2111-E1DF-9CAE-BE80E7F49F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FF6BD7-CCBA-7E1B-5855-A75435EC043C}"/>
              </a:ext>
            </a:extLst>
          </p:cNvPr>
          <p:cNvSpPr>
            <a:spLocks noGrp="1"/>
          </p:cNvSpPr>
          <p:nvPr>
            <p:ph type="sldNum" sz="quarter" idx="5"/>
          </p:nvPr>
        </p:nvSpPr>
        <p:spPr/>
        <p:txBody>
          <a:bodyPr/>
          <a:lstStyle/>
          <a:p>
            <a:fld id="{021A8C62-1F03-4038-84A6-5446492950BF}" type="slidenum">
              <a:rPr lang="en-US" smtClean="0"/>
              <a:t>50</a:t>
            </a:fld>
            <a:endParaRPr lang="en-US" dirty="0"/>
          </a:p>
        </p:txBody>
      </p:sp>
    </p:spTree>
    <p:extLst>
      <p:ext uri="{BB962C8B-B14F-4D97-AF65-F5344CB8AC3E}">
        <p14:creationId xmlns:p14="http://schemas.microsoft.com/office/powerpoint/2010/main" val="1210024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2040C-4185-2E57-058A-E303922C5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E71DB-A355-0AD0-F2B3-722D022E1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CAF69-C160-8F31-5AB9-33BDD264BA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6C1F2B-CC87-05F2-E81F-E7CDAB97F80E}"/>
              </a:ext>
            </a:extLst>
          </p:cNvPr>
          <p:cNvSpPr>
            <a:spLocks noGrp="1"/>
          </p:cNvSpPr>
          <p:nvPr>
            <p:ph type="sldNum" sz="quarter" idx="5"/>
          </p:nvPr>
        </p:nvSpPr>
        <p:spPr/>
        <p:txBody>
          <a:bodyPr/>
          <a:lstStyle/>
          <a:p>
            <a:fld id="{021A8C62-1F03-4038-84A6-5446492950BF}" type="slidenum">
              <a:rPr lang="en-US" smtClean="0"/>
              <a:t>51</a:t>
            </a:fld>
            <a:endParaRPr lang="en-US" dirty="0"/>
          </a:p>
        </p:txBody>
      </p:sp>
    </p:spTree>
    <p:extLst>
      <p:ext uri="{BB962C8B-B14F-4D97-AF65-F5344CB8AC3E}">
        <p14:creationId xmlns:p14="http://schemas.microsoft.com/office/powerpoint/2010/main" val="1094684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DBF87-FC40-28E8-628D-A4F4DD156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1B06D-78C6-9E0D-6421-F6A976ACB3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87D90E-1B11-13D3-7C54-19615E0C5C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66387C-2DE3-9B3D-1ECC-A6F69C2CF961}"/>
              </a:ext>
            </a:extLst>
          </p:cNvPr>
          <p:cNvSpPr>
            <a:spLocks noGrp="1"/>
          </p:cNvSpPr>
          <p:nvPr>
            <p:ph type="sldNum" sz="quarter" idx="5"/>
          </p:nvPr>
        </p:nvSpPr>
        <p:spPr/>
        <p:txBody>
          <a:bodyPr/>
          <a:lstStyle/>
          <a:p>
            <a:fld id="{021A8C62-1F03-4038-84A6-5446492950BF}" type="slidenum">
              <a:rPr lang="en-US" smtClean="0"/>
              <a:t>52</a:t>
            </a:fld>
            <a:endParaRPr lang="en-US" dirty="0"/>
          </a:p>
        </p:txBody>
      </p:sp>
    </p:spTree>
    <p:extLst>
      <p:ext uri="{BB962C8B-B14F-4D97-AF65-F5344CB8AC3E}">
        <p14:creationId xmlns:p14="http://schemas.microsoft.com/office/powerpoint/2010/main" val="2235927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DC7CD-495F-4CE4-32BD-2EF60CE9E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49823-3913-7B7F-C7DE-77EE99CA0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6A04F-4992-793C-A0B7-21B246870E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ECCB65-7C94-C207-895B-F7CD9E271FFA}"/>
              </a:ext>
            </a:extLst>
          </p:cNvPr>
          <p:cNvSpPr>
            <a:spLocks noGrp="1"/>
          </p:cNvSpPr>
          <p:nvPr>
            <p:ph type="sldNum" sz="quarter" idx="5"/>
          </p:nvPr>
        </p:nvSpPr>
        <p:spPr/>
        <p:txBody>
          <a:bodyPr/>
          <a:lstStyle/>
          <a:p>
            <a:fld id="{021A8C62-1F03-4038-84A6-5446492950BF}" type="slidenum">
              <a:rPr lang="en-US" smtClean="0"/>
              <a:t>53</a:t>
            </a:fld>
            <a:endParaRPr lang="en-US" dirty="0"/>
          </a:p>
        </p:txBody>
      </p:sp>
    </p:spTree>
    <p:extLst>
      <p:ext uri="{BB962C8B-B14F-4D97-AF65-F5344CB8AC3E}">
        <p14:creationId xmlns:p14="http://schemas.microsoft.com/office/powerpoint/2010/main" val="2568072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7C537-162D-5E78-842F-DF582A069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6522C-749E-005A-492F-D0E4F20B6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DCAEA-F693-52DC-FD7C-96EA8F3E6D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35787F-0183-99EF-4D3F-FC6528388985}"/>
              </a:ext>
            </a:extLst>
          </p:cNvPr>
          <p:cNvSpPr>
            <a:spLocks noGrp="1"/>
          </p:cNvSpPr>
          <p:nvPr>
            <p:ph type="sldNum" sz="quarter" idx="5"/>
          </p:nvPr>
        </p:nvSpPr>
        <p:spPr/>
        <p:txBody>
          <a:bodyPr/>
          <a:lstStyle/>
          <a:p>
            <a:fld id="{021A8C62-1F03-4038-84A6-5446492950BF}" type="slidenum">
              <a:rPr lang="en-US" smtClean="0"/>
              <a:t>54</a:t>
            </a:fld>
            <a:endParaRPr lang="en-US" dirty="0"/>
          </a:p>
        </p:txBody>
      </p:sp>
    </p:spTree>
    <p:extLst>
      <p:ext uri="{BB962C8B-B14F-4D97-AF65-F5344CB8AC3E}">
        <p14:creationId xmlns:p14="http://schemas.microsoft.com/office/powerpoint/2010/main" val="3229862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7A95F-561F-D573-DEC3-DC39BD8FF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6B60E-26C0-4157-DED7-6FD1F25856DD}"/>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AACA14B7-2105-9584-3F09-36AC54A49C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3C91E8-125E-E795-48AE-A6613ED13B3A}"/>
              </a:ext>
            </a:extLst>
          </p:cNvPr>
          <p:cNvSpPr>
            <a:spLocks noGrp="1"/>
          </p:cNvSpPr>
          <p:nvPr>
            <p:ph type="sldNum" sz="quarter" idx="10"/>
          </p:nvPr>
        </p:nvSpPr>
        <p:spPr/>
        <p:txBody>
          <a:bodyPr/>
          <a:lstStyle/>
          <a:p>
            <a:fld id="{021A8C62-1F03-4038-84A6-5446492950BF}" type="slidenum">
              <a:rPr lang="en-US" smtClean="0"/>
              <a:t>61</a:t>
            </a:fld>
            <a:endParaRPr lang="en-US" dirty="0"/>
          </a:p>
        </p:txBody>
      </p:sp>
    </p:spTree>
    <p:extLst>
      <p:ext uri="{BB962C8B-B14F-4D97-AF65-F5344CB8AC3E}">
        <p14:creationId xmlns:p14="http://schemas.microsoft.com/office/powerpoint/2010/main" val="1721355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A62C9-BE95-7B79-DB0B-85ECE8614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139E5-3FBE-BF22-C530-249B27849384}"/>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BC88DDB4-C1E2-2274-CC92-59D34B1C05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DF52DE-1425-B649-7366-9A9605D55DFD}"/>
              </a:ext>
            </a:extLst>
          </p:cNvPr>
          <p:cNvSpPr>
            <a:spLocks noGrp="1"/>
          </p:cNvSpPr>
          <p:nvPr>
            <p:ph type="sldNum" sz="quarter" idx="10"/>
          </p:nvPr>
        </p:nvSpPr>
        <p:spPr/>
        <p:txBody>
          <a:bodyPr/>
          <a:lstStyle/>
          <a:p>
            <a:fld id="{021A8C62-1F03-4038-84A6-5446492950BF}" type="slidenum">
              <a:rPr lang="en-US" smtClean="0"/>
              <a:t>62</a:t>
            </a:fld>
            <a:endParaRPr lang="en-US" dirty="0"/>
          </a:p>
        </p:txBody>
      </p:sp>
    </p:spTree>
    <p:extLst>
      <p:ext uri="{BB962C8B-B14F-4D97-AF65-F5344CB8AC3E}">
        <p14:creationId xmlns:p14="http://schemas.microsoft.com/office/powerpoint/2010/main" val="3858124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71F8A-EE99-37DC-2B08-9CD650333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52697-A9C6-EBBC-376D-BD7C2467C577}"/>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A88A7BBE-B4A1-0129-CA5B-1B03117DC9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61B1A-8C87-4FF6-3DB4-DB0C7A4922F8}"/>
              </a:ext>
            </a:extLst>
          </p:cNvPr>
          <p:cNvSpPr>
            <a:spLocks noGrp="1"/>
          </p:cNvSpPr>
          <p:nvPr>
            <p:ph type="sldNum" sz="quarter" idx="10"/>
          </p:nvPr>
        </p:nvSpPr>
        <p:spPr/>
        <p:txBody>
          <a:bodyPr/>
          <a:lstStyle/>
          <a:p>
            <a:fld id="{021A8C62-1F03-4038-84A6-5446492950BF}" type="slidenum">
              <a:rPr lang="en-US" smtClean="0"/>
              <a:t>63</a:t>
            </a:fld>
            <a:endParaRPr lang="en-US" dirty="0"/>
          </a:p>
        </p:txBody>
      </p:sp>
    </p:spTree>
    <p:extLst>
      <p:ext uri="{BB962C8B-B14F-4D97-AF65-F5344CB8AC3E}">
        <p14:creationId xmlns:p14="http://schemas.microsoft.com/office/powerpoint/2010/main" val="3923925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039A5-72EC-2766-7296-E4AC79A25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886FE-1761-F124-8486-DD34E5369D79}"/>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E4677197-90D7-FA56-EF4B-F1EC6ADFF5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BC88D0-7A23-DA18-D6D9-93779BA5B9CD}"/>
              </a:ext>
            </a:extLst>
          </p:cNvPr>
          <p:cNvSpPr>
            <a:spLocks noGrp="1"/>
          </p:cNvSpPr>
          <p:nvPr>
            <p:ph type="sldNum" sz="quarter" idx="10"/>
          </p:nvPr>
        </p:nvSpPr>
        <p:spPr/>
        <p:txBody>
          <a:bodyPr/>
          <a:lstStyle/>
          <a:p>
            <a:fld id="{021A8C62-1F03-4038-84A6-5446492950BF}" type="slidenum">
              <a:rPr lang="en-US" smtClean="0"/>
              <a:t>64</a:t>
            </a:fld>
            <a:endParaRPr lang="en-US" dirty="0"/>
          </a:p>
        </p:txBody>
      </p:sp>
    </p:spTree>
    <p:extLst>
      <p:ext uri="{BB962C8B-B14F-4D97-AF65-F5344CB8AC3E}">
        <p14:creationId xmlns:p14="http://schemas.microsoft.com/office/powerpoint/2010/main" val="2585601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93DA2-3A04-81C5-E027-5C50FC63D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3C267-493B-667C-6442-170B53BB8411}"/>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ADE6047F-534D-5EC3-4C8A-1C6A01E42D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B2A373-D8DD-934B-CABE-4AD619B1630F}"/>
              </a:ext>
            </a:extLst>
          </p:cNvPr>
          <p:cNvSpPr>
            <a:spLocks noGrp="1"/>
          </p:cNvSpPr>
          <p:nvPr>
            <p:ph type="sldNum" sz="quarter" idx="10"/>
          </p:nvPr>
        </p:nvSpPr>
        <p:spPr/>
        <p:txBody>
          <a:bodyPr/>
          <a:lstStyle/>
          <a:p>
            <a:fld id="{021A8C62-1F03-4038-84A6-5446492950BF}" type="slidenum">
              <a:rPr lang="en-US" smtClean="0"/>
              <a:t>65</a:t>
            </a:fld>
            <a:endParaRPr lang="en-US" dirty="0"/>
          </a:p>
        </p:txBody>
      </p:sp>
    </p:spTree>
    <p:extLst>
      <p:ext uri="{BB962C8B-B14F-4D97-AF65-F5344CB8AC3E}">
        <p14:creationId xmlns:p14="http://schemas.microsoft.com/office/powerpoint/2010/main" val="208501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B4D80-0EB1-7B81-96B6-8DE45C0ED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B059E-1E1C-7F60-DB58-1D21DD76D8BC}"/>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BC234BC0-81F2-1120-262B-BB5E9822ED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F33F7E-4772-CC93-E5FA-A08D6FB58DCF}"/>
              </a:ext>
            </a:extLst>
          </p:cNvPr>
          <p:cNvSpPr>
            <a:spLocks noGrp="1"/>
          </p:cNvSpPr>
          <p:nvPr>
            <p:ph type="sldNum" sz="quarter" idx="10"/>
          </p:nvPr>
        </p:nvSpPr>
        <p:spPr/>
        <p:txBody>
          <a:bodyPr/>
          <a:lstStyle/>
          <a:p>
            <a:fld id="{021A8C62-1F03-4038-84A6-5446492950BF}" type="slidenum">
              <a:rPr lang="en-US" smtClean="0"/>
              <a:t>66</a:t>
            </a:fld>
            <a:endParaRPr lang="en-US" dirty="0"/>
          </a:p>
        </p:txBody>
      </p:sp>
    </p:spTree>
    <p:extLst>
      <p:ext uri="{BB962C8B-B14F-4D97-AF65-F5344CB8AC3E}">
        <p14:creationId xmlns:p14="http://schemas.microsoft.com/office/powerpoint/2010/main" val="378090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E3E7-9FB4-5A1A-155D-842C80E8C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29B38-45FC-9E73-3B56-0832062F5782}"/>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97C20F9E-27FC-70F0-88FA-C5591BAECA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FA96A8-DA5A-5C15-1307-B7BAE9CB0C2D}"/>
              </a:ext>
            </a:extLst>
          </p:cNvPr>
          <p:cNvSpPr>
            <a:spLocks noGrp="1"/>
          </p:cNvSpPr>
          <p:nvPr>
            <p:ph type="sldNum" sz="quarter" idx="10"/>
          </p:nvPr>
        </p:nvSpPr>
        <p:spPr/>
        <p:txBody>
          <a:bodyPr/>
          <a:lstStyle/>
          <a:p>
            <a:fld id="{021A8C62-1F03-4038-84A6-5446492950BF}" type="slidenum">
              <a:rPr lang="en-US" smtClean="0"/>
              <a:t>67</a:t>
            </a:fld>
            <a:endParaRPr lang="en-US" dirty="0"/>
          </a:p>
        </p:txBody>
      </p:sp>
    </p:spTree>
    <p:extLst>
      <p:ext uri="{BB962C8B-B14F-4D97-AF65-F5344CB8AC3E}">
        <p14:creationId xmlns:p14="http://schemas.microsoft.com/office/powerpoint/2010/main" val="2765844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DFD01-EDB0-930B-3664-09C27E142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34871-3B07-6AF7-744B-19A6EB354FE9}"/>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78681EB6-5294-2CBA-C445-47AB9D07E8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68429-CFFE-2B54-7D23-DC28B0BE145B}"/>
              </a:ext>
            </a:extLst>
          </p:cNvPr>
          <p:cNvSpPr>
            <a:spLocks noGrp="1"/>
          </p:cNvSpPr>
          <p:nvPr>
            <p:ph type="sldNum" sz="quarter" idx="10"/>
          </p:nvPr>
        </p:nvSpPr>
        <p:spPr/>
        <p:txBody>
          <a:bodyPr/>
          <a:lstStyle/>
          <a:p>
            <a:fld id="{021A8C62-1F03-4038-84A6-5446492950BF}" type="slidenum">
              <a:rPr lang="en-US" smtClean="0"/>
              <a:t>68</a:t>
            </a:fld>
            <a:endParaRPr lang="en-US" dirty="0"/>
          </a:p>
        </p:txBody>
      </p:sp>
    </p:spTree>
    <p:extLst>
      <p:ext uri="{BB962C8B-B14F-4D97-AF65-F5344CB8AC3E}">
        <p14:creationId xmlns:p14="http://schemas.microsoft.com/office/powerpoint/2010/main" val="2345387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B2DB6-801C-581B-33B1-BCAF06B41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876F6-8F9D-23AA-6470-814632D7AD7B}"/>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5973D953-7B00-7E3B-EC10-3979DCB63F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BC0544-E1E8-2032-4D27-668B794B8041}"/>
              </a:ext>
            </a:extLst>
          </p:cNvPr>
          <p:cNvSpPr>
            <a:spLocks noGrp="1"/>
          </p:cNvSpPr>
          <p:nvPr>
            <p:ph type="sldNum" sz="quarter" idx="10"/>
          </p:nvPr>
        </p:nvSpPr>
        <p:spPr/>
        <p:txBody>
          <a:bodyPr/>
          <a:lstStyle/>
          <a:p>
            <a:fld id="{021A8C62-1F03-4038-84A6-5446492950BF}" type="slidenum">
              <a:rPr lang="en-US" smtClean="0"/>
              <a:t>69</a:t>
            </a:fld>
            <a:endParaRPr lang="en-US" dirty="0"/>
          </a:p>
        </p:txBody>
      </p:sp>
    </p:spTree>
    <p:extLst>
      <p:ext uri="{BB962C8B-B14F-4D97-AF65-F5344CB8AC3E}">
        <p14:creationId xmlns:p14="http://schemas.microsoft.com/office/powerpoint/2010/main" val="2821067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A74BD-15CC-D22D-C32B-1FD9F9CB6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D936C-457A-3A56-CB80-74680D059946}"/>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EAF240F4-F443-3DD8-4A75-5D1F870E06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F6B46F-9CB5-2C42-99F2-AE454FAE41A5}"/>
              </a:ext>
            </a:extLst>
          </p:cNvPr>
          <p:cNvSpPr>
            <a:spLocks noGrp="1"/>
          </p:cNvSpPr>
          <p:nvPr>
            <p:ph type="sldNum" sz="quarter" idx="10"/>
          </p:nvPr>
        </p:nvSpPr>
        <p:spPr/>
        <p:txBody>
          <a:bodyPr/>
          <a:lstStyle/>
          <a:p>
            <a:fld id="{021A8C62-1F03-4038-84A6-5446492950BF}" type="slidenum">
              <a:rPr lang="en-US" smtClean="0"/>
              <a:t>70</a:t>
            </a:fld>
            <a:endParaRPr lang="en-US" dirty="0"/>
          </a:p>
        </p:txBody>
      </p:sp>
    </p:spTree>
    <p:extLst>
      <p:ext uri="{BB962C8B-B14F-4D97-AF65-F5344CB8AC3E}">
        <p14:creationId xmlns:p14="http://schemas.microsoft.com/office/powerpoint/2010/main" val="27366591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D626D-DEC5-DDA5-BD7E-E85A9B74B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37309-9575-986D-C55B-8E0B1632989F}"/>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2A6F87EB-0D6C-9DE2-20F3-16BE89FA03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3B8361-BBF2-910E-FDED-516D1D930C4C}"/>
              </a:ext>
            </a:extLst>
          </p:cNvPr>
          <p:cNvSpPr>
            <a:spLocks noGrp="1"/>
          </p:cNvSpPr>
          <p:nvPr>
            <p:ph type="sldNum" sz="quarter" idx="10"/>
          </p:nvPr>
        </p:nvSpPr>
        <p:spPr/>
        <p:txBody>
          <a:bodyPr/>
          <a:lstStyle/>
          <a:p>
            <a:fld id="{021A8C62-1F03-4038-84A6-5446492950BF}" type="slidenum">
              <a:rPr lang="en-US" smtClean="0"/>
              <a:t>71</a:t>
            </a:fld>
            <a:endParaRPr lang="en-US" dirty="0"/>
          </a:p>
        </p:txBody>
      </p:sp>
    </p:spTree>
    <p:extLst>
      <p:ext uri="{BB962C8B-B14F-4D97-AF65-F5344CB8AC3E}">
        <p14:creationId xmlns:p14="http://schemas.microsoft.com/office/powerpoint/2010/main" val="126177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1515660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3472240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176947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212595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335365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168665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381235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615015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123000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2683081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4673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768896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97073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2543735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965393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AB61ED-A92A-49D0-B043-75B2C8EF65A5}" type="datetimeFigureOut">
              <a:rPr lang="en-US" smtClean="0"/>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6C2504-FA4E-4EF9-A06D-DC74156DFF4D}" type="slidenum">
              <a:rPr lang="en-US" smtClean="0"/>
              <a:t>‹#›</a:t>
            </a:fld>
            <a:endParaRPr lang="en-US" dirty="0"/>
          </a:p>
        </p:txBody>
      </p:sp>
    </p:spTree>
    <p:extLst>
      <p:ext uri="{BB962C8B-B14F-4D97-AF65-F5344CB8AC3E}">
        <p14:creationId xmlns:p14="http://schemas.microsoft.com/office/powerpoint/2010/main" val="4152478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AB61ED-A92A-49D0-B043-75B2C8EF65A5}" type="datetimeFigureOut">
              <a:rPr lang="en-US" smtClean="0"/>
              <a:t>6/9/2026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46C2504-FA4E-4EF9-A06D-DC74156DFF4D}" type="slidenum">
              <a:rPr lang="en-US" smtClean="0"/>
              <a:t>‹#›</a:t>
            </a:fld>
            <a:endParaRPr lang="en-US" dirty="0"/>
          </a:p>
        </p:txBody>
      </p:sp>
    </p:spTree>
    <p:extLst>
      <p:ext uri="{BB962C8B-B14F-4D97-AF65-F5344CB8AC3E}">
        <p14:creationId xmlns:p14="http://schemas.microsoft.com/office/powerpoint/2010/main" val="1885998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bizjournals.com/phoenix/news/2026/05/15/my-view-arizona-export-surge-explained.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bizjournals.com/phoenix/news/2026/05/18/gilbert-chandler-us-news-best-places-to-live.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azbigmedia.com/business/arizonas-personal-income-growth-closes-2025-stron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jpe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fred.stlouisfed.org/graph/?graph_id=1416112&amp;rn=231"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s://www.mortgagenewsdaily.com/mortgage-rates/mnd" TargetMode="External"/><Relationship Id="rId4" Type="http://schemas.openxmlformats.org/officeDocument/2006/relationships/image" Target="../media/image26.png"/><Relationship Id="rId9"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3" Type="http://schemas.openxmlformats.org/officeDocument/2006/relationships/hyperlink" Target="2023-2026%20Seasons%20-%20Single%20Family%20Homes%20Only.mp4" TargetMode="External"/><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4.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2.jpeg"/><Relationship Id="rId7"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5.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108.pn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image" Target="../media/image110.pn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112.png"/></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5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onecamelback.com/" TargetMode="External"/><Relationship Id="rId3" Type="http://schemas.openxmlformats.org/officeDocument/2006/relationships/image" Target="../media/image123.jpeg"/><Relationship Id="rId7" Type="http://schemas.openxmlformats.org/officeDocument/2006/relationships/image" Target="../media/image12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apartmentlist.com/research/national-rent-data" TargetMode="External"/><Relationship Id="rId5" Type="http://schemas.openxmlformats.org/officeDocument/2006/relationships/image" Target="../media/image128.png"/><Relationship Id="rId4" Type="http://schemas.openxmlformats.org/officeDocument/2006/relationships/image" Target="../media/image127.pn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3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apartmentlist.com/research/national-rent-data" TargetMode="External"/><Relationship Id="rId5" Type="http://schemas.openxmlformats.org/officeDocument/2006/relationships/image" Target="../media/image128.png"/><Relationship Id="rId4" Type="http://schemas.openxmlformats.org/officeDocument/2006/relationships/image" Target="../media/image129.png"/></Relationships>
</file>

<file path=ppt/slides/_rels/slide6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6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48.jpeg"/></Relationships>
</file>

<file path=ppt/slides/_rels/slide74.xml.rels><?xml version="1.0" encoding="UTF-8" standalone="yes"?>
<Relationships xmlns="http://schemas.openxmlformats.org/package/2006/relationships"><Relationship Id="rId3" Type="http://schemas.openxmlformats.org/officeDocument/2006/relationships/hyperlink" Target="mailto:Accounts@CromfordReport.com" TargetMode="External"/><Relationship Id="rId2" Type="http://schemas.openxmlformats.org/officeDocument/2006/relationships/hyperlink" Target="http://www.cromfordreport.com/"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DA0C9-91B7-5917-7BAD-74E95C17FC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58B4B13-32FF-9445-4DF1-3F23D7A68BB4}"/>
              </a:ext>
            </a:extLst>
          </p:cNvPr>
          <p:cNvPicPr>
            <a:picLocks noChangeAspect="1"/>
          </p:cNvPicPr>
          <p:nvPr/>
        </p:nvPicPr>
        <p:blipFill rotWithShape="1">
          <a:blip r:embed="rId3">
            <a:extLst>
              <a:ext uri="{28A0092B-C50C-407E-A947-70E740481C1C}">
                <a14:useLocalDpi xmlns:a14="http://schemas.microsoft.com/office/drawing/2010/main" val="0"/>
              </a:ext>
            </a:extLst>
          </a:blip>
          <a:srcRect t="8788" b="8788"/>
          <a:stretch/>
        </p:blipFill>
        <p:spPr>
          <a:xfrm>
            <a:off x="338447" y="923329"/>
            <a:ext cx="9083846" cy="5840085"/>
          </a:xfrm>
          <a:prstGeom prst="rect">
            <a:avLst/>
          </a:prstGeom>
        </p:spPr>
      </p:pic>
      <p:sp>
        <p:nvSpPr>
          <p:cNvPr id="15" name="TextBox 14">
            <a:extLst>
              <a:ext uri="{FF2B5EF4-FFF2-40B4-BE49-F238E27FC236}">
                <a16:creationId xmlns:a16="http://schemas.microsoft.com/office/drawing/2014/main" id="{A5BE9EEC-A199-E82E-00D9-98F5BBBEB686}"/>
              </a:ext>
            </a:extLst>
          </p:cNvPr>
          <p:cNvSpPr txBox="1"/>
          <p:nvPr/>
        </p:nvSpPr>
        <p:spPr>
          <a:xfrm>
            <a:off x="338447" y="0"/>
            <a:ext cx="9083847" cy="923330"/>
          </a:xfrm>
          <a:prstGeom prst="rect">
            <a:avLst/>
          </a:prstGeom>
          <a:solidFill>
            <a:schemeClr val="accent3">
              <a:lumMod val="50000"/>
              <a:alpha val="51000"/>
            </a:schemeClr>
          </a:solidFill>
        </p:spPr>
        <p:txBody>
          <a:bodyPr wrap="square" rtlCol="0">
            <a:spAutoFit/>
          </a:bodyPr>
          <a:lstStyle/>
          <a:p>
            <a:pPr algn="ctr"/>
            <a:r>
              <a:rPr lang="en-US" b="1" i="1" dirty="0">
                <a:effectLst>
                  <a:outerShdw blurRad="38100" dist="38100" dir="2700000" algn="tl">
                    <a:srgbClr val="000000">
                      <a:alpha val="43137"/>
                    </a:srgbClr>
                  </a:outerShdw>
                </a:effectLst>
              </a:rPr>
              <a:t>Greater Phoenix Market Update – June 2026</a:t>
            </a:r>
          </a:p>
          <a:p>
            <a:pPr algn="ctr"/>
            <a:r>
              <a:rPr lang="en-US" b="1" i="1" dirty="0">
                <a:effectLst>
                  <a:outerShdw blurRad="38100" dist="38100" dir="2700000" algn="tl">
                    <a:srgbClr val="000000">
                      <a:alpha val="43137"/>
                    </a:srgbClr>
                  </a:outerShdw>
                </a:effectLst>
              </a:rPr>
              <a:t>Tina Tamboer, Senior Housing Analyst </a:t>
            </a:r>
          </a:p>
          <a:p>
            <a:pPr algn="ctr"/>
            <a:r>
              <a:rPr lang="en-US" b="1" i="1" dirty="0">
                <a:effectLst>
                  <a:outerShdw blurRad="38100" dist="38100" dir="2700000" algn="tl">
                    <a:srgbClr val="000000">
                      <a:alpha val="43137"/>
                    </a:srgbClr>
                  </a:outerShdw>
                </a:effectLst>
              </a:rPr>
              <a:t>The Cromford Report </a:t>
            </a:r>
          </a:p>
        </p:txBody>
      </p:sp>
      <p:pic>
        <p:nvPicPr>
          <p:cNvPr id="2" name="Picture 1">
            <a:extLst>
              <a:ext uri="{FF2B5EF4-FFF2-40B4-BE49-F238E27FC236}">
                <a16:creationId xmlns:a16="http://schemas.microsoft.com/office/drawing/2014/main" id="{4DA2516B-1207-465D-C4AE-F827C7CDBE1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6C0551B-9A15-C87A-4BD8-F1CB065AD77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64A58B6C-9FB3-AA26-1AF0-30A7426D3F84}"/>
              </a:ext>
            </a:extLst>
          </p:cNvPr>
          <p:cNvSpPr txBox="1"/>
          <p:nvPr/>
        </p:nvSpPr>
        <p:spPr>
          <a:xfrm>
            <a:off x="9494765" y="2664394"/>
            <a:ext cx="2034209" cy="1384995"/>
          </a:xfrm>
          <a:prstGeom prst="rect">
            <a:avLst/>
          </a:prstGeom>
          <a:noFill/>
        </p:spPr>
        <p:txBody>
          <a:bodyPr wrap="square">
            <a:spAutoFit/>
          </a:bodyPr>
          <a:lstStyle/>
          <a:p>
            <a:pPr algn="ctr"/>
            <a:r>
              <a:rPr lang="en-US" sz="6000" b="1" dirty="0"/>
              <a:t>1945</a:t>
            </a:r>
          </a:p>
          <a:p>
            <a:pPr algn="ctr"/>
            <a:r>
              <a:rPr lang="en-US" sz="2400" b="1" dirty="0"/>
              <a:t>(81yrs ago)</a:t>
            </a:r>
          </a:p>
        </p:txBody>
      </p:sp>
    </p:spTree>
    <p:extLst>
      <p:ext uri="{BB962C8B-B14F-4D97-AF65-F5344CB8AC3E}">
        <p14:creationId xmlns:p14="http://schemas.microsoft.com/office/powerpoint/2010/main" val="4153345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DA0C9-91B7-5917-7BAD-74E95C17FC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C4CA25-4507-3BCB-9038-C051B7E7FB5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7084" b="7084"/>
          <a:stretch/>
        </p:blipFill>
        <p:spPr>
          <a:xfrm>
            <a:off x="338446" y="923330"/>
            <a:ext cx="9083847" cy="5840084"/>
          </a:xfrm>
          <a:prstGeom prst="rect">
            <a:avLst/>
          </a:prstGeom>
        </p:spPr>
      </p:pic>
      <p:sp>
        <p:nvSpPr>
          <p:cNvPr id="15" name="TextBox 14">
            <a:extLst>
              <a:ext uri="{FF2B5EF4-FFF2-40B4-BE49-F238E27FC236}">
                <a16:creationId xmlns:a16="http://schemas.microsoft.com/office/drawing/2014/main" id="{A5BE9EEC-A199-E82E-00D9-98F5BBBEB686}"/>
              </a:ext>
            </a:extLst>
          </p:cNvPr>
          <p:cNvSpPr txBox="1"/>
          <p:nvPr/>
        </p:nvSpPr>
        <p:spPr>
          <a:xfrm>
            <a:off x="338447" y="0"/>
            <a:ext cx="9083847" cy="923330"/>
          </a:xfrm>
          <a:prstGeom prst="rect">
            <a:avLst/>
          </a:prstGeom>
          <a:solidFill>
            <a:schemeClr val="accent3">
              <a:lumMod val="50000"/>
              <a:alpha val="51000"/>
            </a:schemeClr>
          </a:solidFill>
        </p:spPr>
        <p:txBody>
          <a:bodyPr wrap="square" rtlCol="0">
            <a:spAutoFit/>
          </a:bodyPr>
          <a:lstStyle/>
          <a:p>
            <a:pPr algn="ctr"/>
            <a:r>
              <a:rPr lang="en-US" b="1" i="1" dirty="0">
                <a:effectLst>
                  <a:outerShdw blurRad="38100" dist="38100" dir="2700000" algn="tl">
                    <a:srgbClr val="000000">
                      <a:alpha val="43137"/>
                    </a:srgbClr>
                  </a:outerShdw>
                </a:effectLst>
              </a:rPr>
              <a:t>Greater Phoenix Market Update – June 2026</a:t>
            </a:r>
          </a:p>
          <a:p>
            <a:pPr algn="ctr"/>
            <a:r>
              <a:rPr lang="en-US" b="1" i="1" dirty="0">
                <a:effectLst>
                  <a:outerShdw blurRad="38100" dist="38100" dir="2700000" algn="tl">
                    <a:srgbClr val="000000">
                      <a:alpha val="43137"/>
                    </a:srgbClr>
                  </a:outerShdw>
                </a:effectLst>
              </a:rPr>
              <a:t>Tina Tamboer, Senior Housing Analyst </a:t>
            </a:r>
          </a:p>
          <a:p>
            <a:pPr algn="ctr"/>
            <a:r>
              <a:rPr lang="en-US" b="1" i="1" dirty="0">
                <a:effectLst>
                  <a:outerShdw blurRad="38100" dist="38100" dir="2700000" algn="tl">
                    <a:srgbClr val="000000">
                      <a:alpha val="43137"/>
                    </a:srgbClr>
                  </a:outerShdw>
                </a:effectLst>
              </a:rPr>
              <a:t>The Cromford Report </a:t>
            </a:r>
          </a:p>
        </p:txBody>
      </p:sp>
      <p:pic>
        <p:nvPicPr>
          <p:cNvPr id="2" name="Picture 1">
            <a:extLst>
              <a:ext uri="{FF2B5EF4-FFF2-40B4-BE49-F238E27FC236}">
                <a16:creationId xmlns:a16="http://schemas.microsoft.com/office/drawing/2014/main" id="{4DA2516B-1207-465D-C4AE-F827C7CDBE1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6C0551B-9A15-C87A-4BD8-F1CB065AD77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6" name="TextBox 5">
            <a:extLst>
              <a:ext uri="{FF2B5EF4-FFF2-40B4-BE49-F238E27FC236}">
                <a16:creationId xmlns:a16="http://schemas.microsoft.com/office/drawing/2014/main" id="{4B17B59B-59B4-78B3-BDE5-5E9237E3561C}"/>
              </a:ext>
            </a:extLst>
          </p:cNvPr>
          <p:cNvSpPr txBox="1"/>
          <p:nvPr/>
        </p:nvSpPr>
        <p:spPr>
          <a:xfrm>
            <a:off x="9504290" y="2736502"/>
            <a:ext cx="2034209" cy="1877437"/>
          </a:xfrm>
          <a:prstGeom prst="rect">
            <a:avLst/>
          </a:prstGeom>
          <a:noFill/>
        </p:spPr>
        <p:txBody>
          <a:bodyPr wrap="square">
            <a:spAutoFit/>
          </a:bodyPr>
          <a:lstStyle/>
          <a:p>
            <a:pPr algn="ctr"/>
            <a:r>
              <a:rPr lang="en-US" sz="2800" b="1" dirty="0"/>
              <a:t>Chandler High School</a:t>
            </a:r>
          </a:p>
          <a:p>
            <a:pPr algn="ctr"/>
            <a:r>
              <a:rPr lang="en-US" sz="1600" dirty="0"/>
              <a:t>350 N. Arizona Ave.</a:t>
            </a:r>
          </a:p>
          <a:p>
            <a:pPr algn="ctr"/>
            <a:r>
              <a:rPr lang="en-US" sz="1600" dirty="0"/>
              <a:t>Chandler, AZ 85225</a:t>
            </a:r>
            <a:endParaRPr lang="en-US" sz="1600" b="1" dirty="0"/>
          </a:p>
        </p:txBody>
      </p:sp>
      <p:sp>
        <p:nvSpPr>
          <p:cNvPr id="7" name="Oval 6">
            <a:extLst>
              <a:ext uri="{FF2B5EF4-FFF2-40B4-BE49-F238E27FC236}">
                <a16:creationId xmlns:a16="http://schemas.microsoft.com/office/drawing/2014/main" id="{44D5B1F2-E38F-EE48-55E4-507323FC5EF1}"/>
              </a:ext>
            </a:extLst>
          </p:cNvPr>
          <p:cNvSpPr/>
          <p:nvPr/>
        </p:nvSpPr>
        <p:spPr>
          <a:xfrm>
            <a:off x="962025" y="3276600"/>
            <a:ext cx="1085850" cy="561975"/>
          </a:xfrm>
          <a:prstGeom prst="ellipse">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000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F5390-F3BB-C718-13FC-4C98A77A2CC3}"/>
            </a:ext>
          </a:extLst>
        </p:cNvPr>
        <p:cNvGrpSpPr/>
        <p:nvPr/>
      </p:nvGrpSpPr>
      <p:grpSpPr>
        <a:xfrm>
          <a:off x="0" y="0"/>
          <a:ext cx="0" cy="0"/>
          <a:chOff x="0" y="0"/>
          <a:chExt cx="0" cy="0"/>
        </a:xfrm>
      </p:grpSpPr>
      <p:pic>
        <p:nvPicPr>
          <p:cNvPr id="5" name="Picture 4" descr="The image shows a screenshot with text crediting Steve Zylstra as a contributing writer for the Phoenix Business Journal, dated May 15, 2026.&#10;&#10;AI-generated content may be incorrect.">
            <a:extLst>
              <a:ext uri="{FF2B5EF4-FFF2-40B4-BE49-F238E27FC236}">
                <a16:creationId xmlns:a16="http://schemas.microsoft.com/office/drawing/2014/main" id="{2439894A-E3B0-1C0D-EDAA-01C9FBF439CE}"/>
              </a:ext>
            </a:extLst>
          </p:cNvPr>
          <p:cNvPicPr>
            <a:picLocks noChangeAspect="1"/>
          </p:cNvPicPr>
          <p:nvPr/>
        </p:nvPicPr>
        <p:blipFill>
          <a:blip r:embed="rId3"/>
          <a:stretch>
            <a:fillRect/>
          </a:stretch>
        </p:blipFill>
        <p:spPr>
          <a:xfrm>
            <a:off x="194479" y="1408346"/>
            <a:ext cx="4439270" cy="590632"/>
          </a:xfrm>
          <a:prstGeom prst="rect">
            <a:avLst/>
          </a:prstGeom>
        </p:spPr>
      </p:pic>
      <p:pic>
        <p:nvPicPr>
          <p:cNvPr id="2" name="Picture 1">
            <a:extLst>
              <a:ext uri="{FF2B5EF4-FFF2-40B4-BE49-F238E27FC236}">
                <a16:creationId xmlns:a16="http://schemas.microsoft.com/office/drawing/2014/main" id="{19426B6E-1A56-76ED-8BC5-34A62981A8B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BF7067B-5CBB-2D79-C03C-72224C0B829D}"/>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2" name="Picture 11">
            <a:extLst>
              <a:ext uri="{FF2B5EF4-FFF2-40B4-BE49-F238E27FC236}">
                <a16:creationId xmlns:a16="http://schemas.microsoft.com/office/drawing/2014/main" id="{E0F532EA-3965-8097-D3A1-2A0A43683A5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5646" y="132340"/>
            <a:ext cx="9166902" cy="1259105"/>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E08EA5F1-0ECE-2815-58E1-32E9D2C98F4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113182" y="1486141"/>
            <a:ext cx="2289366" cy="686810"/>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94AC0100-4751-DA9F-AF54-88A55682EA53}"/>
              </a:ext>
            </a:extLst>
          </p:cNvPr>
          <p:cNvSpPr txBox="1"/>
          <p:nvPr/>
        </p:nvSpPr>
        <p:spPr>
          <a:xfrm>
            <a:off x="530180" y="5673274"/>
            <a:ext cx="8982948" cy="307777"/>
          </a:xfrm>
          <a:prstGeom prst="rect">
            <a:avLst/>
          </a:prstGeom>
          <a:noFill/>
        </p:spPr>
        <p:txBody>
          <a:bodyPr wrap="square">
            <a:spAutoFit/>
          </a:bodyPr>
          <a:lstStyle/>
          <a:p>
            <a:r>
              <a:rPr lang="en-US" sz="1400" dirty="0">
                <a:hlinkClick r:id="rId7"/>
              </a:rPr>
              <a:t>https://www.bizjournals.com/phoenix/news/2026/05/15/my-view-arizona-export-surge-explained.html</a:t>
            </a:r>
            <a:r>
              <a:rPr lang="en-US" sz="1400" dirty="0"/>
              <a:t> </a:t>
            </a:r>
          </a:p>
        </p:txBody>
      </p:sp>
      <p:sp>
        <p:nvSpPr>
          <p:cNvPr id="23" name="TextBox 22">
            <a:extLst>
              <a:ext uri="{FF2B5EF4-FFF2-40B4-BE49-F238E27FC236}">
                <a16:creationId xmlns:a16="http://schemas.microsoft.com/office/drawing/2014/main" id="{125602D0-211A-79BC-D524-BBA9223DA6B5}"/>
              </a:ext>
            </a:extLst>
          </p:cNvPr>
          <p:cNvSpPr txBox="1"/>
          <p:nvPr/>
        </p:nvSpPr>
        <p:spPr>
          <a:xfrm>
            <a:off x="6096000" y="2944756"/>
            <a:ext cx="3689081" cy="2554545"/>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r>
              <a:rPr lang="en-US" sz="1600" b="1" dirty="0"/>
              <a:t>Story Highlights</a:t>
            </a:r>
          </a:p>
          <a:p>
            <a:pPr marL="285750" indent="-285750">
              <a:buFont typeface="Arial" panose="020B0604020202020204" pitchFamily="34" charset="0"/>
              <a:buChar char="•"/>
            </a:pPr>
            <a:r>
              <a:rPr lang="en-US" sz="1600" dirty="0"/>
              <a:t>Arizona's exports totaled $44.4 billion in 2025, growing 37% annually.</a:t>
            </a:r>
          </a:p>
          <a:p>
            <a:pPr marL="285750" indent="-285750">
              <a:buFont typeface="Arial" panose="020B0604020202020204" pitchFamily="34" charset="0"/>
              <a:buChar char="•"/>
            </a:pPr>
            <a:r>
              <a:rPr lang="en-US" sz="1600" dirty="0"/>
              <a:t>Mexico accounted for 32.8% of Arizona exports, a 63.6% year-over-year increase.</a:t>
            </a:r>
          </a:p>
          <a:p>
            <a:pPr marL="285750" indent="-285750">
              <a:buFont typeface="Arial" panose="020B0604020202020204" pitchFamily="34" charset="0"/>
              <a:buChar char="•"/>
            </a:pPr>
            <a:r>
              <a:rPr lang="en-US" sz="1600" dirty="0">
                <a:highlight>
                  <a:srgbClr val="FFFF00"/>
                </a:highlight>
              </a:rPr>
              <a:t>Arizona ranked No. 4 nationally in semiconductor manufacturing with 24,431 employees</a:t>
            </a:r>
            <a:r>
              <a:rPr lang="en-US" sz="1600" dirty="0"/>
              <a:t>.</a:t>
            </a:r>
          </a:p>
        </p:txBody>
      </p:sp>
      <p:sp>
        <p:nvSpPr>
          <p:cNvPr id="7" name="TextBox 6">
            <a:extLst>
              <a:ext uri="{FF2B5EF4-FFF2-40B4-BE49-F238E27FC236}">
                <a16:creationId xmlns:a16="http://schemas.microsoft.com/office/drawing/2014/main" id="{FB37008A-6356-2A85-AEFD-14AF3C610A67}"/>
              </a:ext>
            </a:extLst>
          </p:cNvPr>
          <p:cNvSpPr txBox="1"/>
          <p:nvPr/>
        </p:nvSpPr>
        <p:spPr>
          <a:xfrm>
            <a:off x="237027" y="2267647"/>
            <a:ext cx="5720528" cy="3231654"/>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defPPr>
              <a:defRPr lang="en-US"/>
            </a:defPPr>
            <a:lvl1pPr>
              <a:defRPr sz="1600" b="1"/>
            </a:lvl1pPr>
          </a:lstStyle>
          <a:p>
            <a:r>
              <a:rPr lang="en-US" sz="1200" i="1" u="sng" dirty="0"/>
              <a:t>And who were our export customers?</a:t>
            </a:r>
            <a:r>
              <a:rPr lang="en-US" sz="1200" i="1" dirty="0"/>
              <a:t> </a:t>
            </a:r>
            <a:r>
              <a:rPr lang="en-US" sz="1200" dirty="0"/>
              <a:t>In 2025, the leaders, their shares of the overall pie and total dollar amounts were:</a:t>
            </a:r>
          </a:p>
          <a:p>
            <a:endParaRPr lang="en-US" sz="1200" dirty="0"/>
          </a:p>
          <a:p>
            <a:r>
              <a:rPr lang="en-US" sz="1200" dirty="0"/>
              <a:t>1. Mexico – 32.8% ($14.6 billion)</a:t>
            </a:r>
          </a:p>
          <a:p>
            <a:r>
              <a:rPr lang="en-US" sz="1200" dirty="0">
                <a:highlight>
                  <a:srgbClr val="FFFF00"/>
                </a:highlight>
              </a:rPr>
              <a:t>2. Taiwan – 10.2% ($4.5 billion)</a:t>
            </a:r>
          </a:p>
          <a:p>
            <a:r>
              <a:rPr lang="en-US" sz="1200" dirty="0"/>
              <a:t>3. Canada – 6.3% ($2.8 billion)</a:t>
            </a:r>
          </a:p>
          <a:p>
            <a:r>
              <a:rPr lang="en-US" sz="1200" dirty="0">
                <a:highlight>
                  <a:srgbClr val="FFFF00"/>
                </a:highlight>
              </a:rPr>
              <a:t>4. Netherlands – 5.3% ($2.4 billion)</a:t>
            </a:r>
          </a:p>
          <a:p>
            <a:r>
              <a:rPr lang="en-US" sz="1200" dirty="0"/>
              <a:t>5. Germany – 3.6% ($1.6 billion)</a:t>
            </a:r>
          </a:p>
          <a:p>
            <a:r>
              <a:rPr lang="en-US" sz="1200" dirty="0"/>
              <a:t>6. All other countries – 41.8%</a:t>
            </a:r>
          </a:p>
          <a:p>
            <a:endParaRPr lang="en-US" sz="1200" dirty="0"/>
          </a:p>
          <a:p>
            <a:r>
              <a:rPr lang="en-US" sz="1200" dirty="0"/>
              <a:t>By comparison, the leaders and their portions </a:t>
            </a:r>
            <a:r>
              <a:rPr lang="en-US" sz="1200" dirty="0">
                <a:highlight>
                  <a:srgbClr val="FFFF00"/>
                </a:highlight>
              </a:rPr>
              <a:t>10 years earlier were</a:t>
            </a:r>
            <a:r>
              <a:rPr lang="en-US" sz="1200" dirty="0"/>
              <a:t>:</a:t>
            </a:r>
          </a:p>
          <a:p>
            <a:r>
              <a:rPr lang="en-US" sz="1200" dirty="0"/>
              <a:t>1. Mexico – 40.4%</a:t>
            </a:r>
          </a:p>
          <a:p>
            <a:r>
              <a:rPr lang="en-US" sz="1200" dirty="0"/>
              <a:t>2. Canada – 10.2%</a:t>
            </a:r>
          </a:p>
          <a:p>
            <a:r>
              <a:rPr lang="en-US" sz="1200" dirty="0">
                <a:highlight>
                  <a:srgbClr val="C0C0C0"/>
                </a:highlight>
              </a:rPr>
              <a:t>3. China – 5.6%</a:t>
            </a:r>
          </a:p>
          <a:p>
            <a:r>
              <a:rPr lang="en-US" sz="1200" dirty="0">
                <a:highlight>
                  <a:srgbClr val="C0C0C0"/>
                </a:highlight>
              </a:rPr>
              <a:t>4. United Kingdom – 4.7%</a:t>
            </a:r>
          </a:p>
          <a:p>
            <a:r>
              <a:rPr lang="en-US" sz="1200" dirty="0"/>
              <a:t>5. Germany – 3.7%</a:t>
            </a:r>
          </a:p>
          <a:p>
            <a:r>
              <a:rPr lang="en-US" sz="1200" dirty="0"/>
              <a:t>6. All other countries – 35.4%</a:t>
            </a:r>
          </a:p>
        </p:txBody>
      </p:sp>
    </p:spTree>
    <p:extLst>
      <p:ext uri="{BB962C8B-B14F-4D97-AF65-F5344CB8AC3E}">
        <p14:creationId xmlns:p14="http://schemas.microsoft.com/office/powerpoint/2010/main" val="829182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0194E-5938-21A6-1003-8AB964EA5FC4}"/>
            </a:ext>
          </a:extLst>
        </p:cNvPr>
        <p:cNvGrpSpPr/>
        <p:nvPr/>
      </p:nvGrpSpPr>
      <p:grpSpPr>
        <a:xfrm>
          <a:off x="0" y="0"/>
          <a:ext cx="0" cy="0"/>
          <a:chOff x="0" y="0"/>
          <a:chExt cx="0" cy="0"/>
        </a:xfrm>
      </p:grpSpPr>
      <p:pic>
        <p:nvPicPr>
          <p:cNvPr id="11" name="Picture 10" descr="A map visualizing the top and worst cities to start a career, with varying rankings for places like Minneapolis, Pittsburgh, and Dallas.&#10;&#10;AI-generated content may be incorrect.">
            <a:extLst>
              <a:ext uri="{FF2B5EF4-FFF2-40B4-BE49-F238E27FC236}">
                <a16:creationId xmlns:a16="http://schemas.microsoft.com/office/drawing/2014/main" id="{C1DF6EF6-44FB-5E5A-4199-2076058798F9}"/>
              </a:ext>
            </a:extLst>
          </p:cNvPr>
          <p:cNvPicPr>
            <a:picLocks noChangeAspect="1"/>
          </p:cNvPicPr>
          <p:nvPr/>
        </p:nvPicPr>
        <p:blipFill>
          <a:blip r:embed="rId3"/>
          <a:stretch>
            <a:fillRect/>
          </a:stretch>
        </p:blipFill>
        <p:spPr>
          <a:xfrm>
            <a:off x="338778" y="1856745"/>
            <a:ext cx="6332807" cy="4734650"/>
          </a:xfrm>
          <a:prstGeom prst="rect">
            <a:avLst/>
          </a:prstGeom>
        </p:spPr>
      </p:pic>
      <p:pic>
        <p:nvPicPr>
          <p:cNvPr id="2" name="Picture 1">
            <a:extLst>
              <a:ext uri="{FF2B5EF4-FFF2-40B4-BE49-F238E27FC236}">
                <a16:creationId xmlns:a16="http://schemas.microsoft.com/office/drawing/2014/main" id="{1CF35485-D728-0029-3696-37ADF0477BD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D73B18B-590D-C9F9-8C0E-9C531507977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9" name="Picture 8" descr="The image depicts an article highlighting two Phoenix suburbs as top U.S. cities for starting a career, suitable for those with a diploma and budget-conscious about rent.&#10;&#10;AI-generated content may be incorrect.">
            <a:extLst>
              <a:ext uri="{FF2B5EF4-FFF2-40B4-BE49-F238E27FC236}">
                <a16:creationId xmlns:a16="http://schemas.microsoft.com/office/drawing/2014/main" id="{DD592F1A-1B1C-5918-D617-0D02FF11157A}"/>
              </a:ext>
            </a:extLst>
          </p:cNvPr>
          <p:cNvPicPr>
            <a:picLocks noChangeAspect="1"/>
          </p:cNvPicPr>
          <p:nvPr/>
        </p:nvPicPr>
        <p:blipFill>
          <a:blip r:embed="rId5"/>
          <a:stretch>
            <a:fillRect/>
          </a:stretch>
        </p:blipFill>
        <p:spPr>
          <a:xfrm>
            <a:off x="338778" y="266605"/>
            <a:ext cx="7786047" cy="1565448"/>
          </a:xfrm>
          <a:prstGeom prst="rect">
            <a:avLst/>
          </a:prstGeom>
          <a:ln>
            <a:noFill/>
          </a:ln>
          <a:effectLst>
            <a:outerShdw blurRad="292100" dist="139700" dir="2700000" algn="tl" rotWithShape="0">
              <a:srgbClr val="333333">
                <a:alpha val="65000"/>
              </a:srgbClr>
            </a:outerShdw>
          </a:effectLst>
        </p:spPr>
      </p:pic>
      <p:pic>
        <p:nvPicPr>
          <p:cNvPr id="6" name="Picture 5" descr="New Times&#10;&#10;AI-generated content may be incorrect.">
            <a:extLst>
              <a:ext uri="{FF2B5EF4-FFF2-40B4-BE49-F238E27FC236}">
                <a16:creationId xmlns:a16="http://schemas.microsoft.com/office/drawing/2014/main" id="{89ED2894-EA71-98DE-C100-EDCC72E03920}"/>
              </a:ext>
            </a:extLst>
          </p:cNvPr>
          <p:cNvPicPr>
            <a:picLocks noChangeAspect="1"/>
          </p:cNvPicPr>
          <p:nvPr/>
        </p:nvPicPr>
        <p:blipFill>
          <a:blip r:embed="rId6"/>
          <a:stretch>
            <a:fillRect/>
          </a:stretch>
        </p:blipFill>
        <p:spPr>
          <a:xfrm>
            <a:off x="6716186" y="1577886"/>
            <a:ext cx="2667372" cy="809738"/>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ED4DEE4F-2BD2-998A-6070-ADCB11E04DF4}"/>
              </a:ext>
            </a:extLst>
          </p:cNvPr>
          <p:cNvSpPr txBox="1"/>
          <p:nvPr/>
        </p:nvSpPr>
        <p:spPr>
          <a:xfrm>
            <a:off x="6862788" y="3213025"/>
            <a:ext cx="3595661" cy="2308324"/>
          </a:xfrm>
          <a:prstGeom prst="rect">
            <a:avLst/>
          </a:prstGeom>
          <a:noFill/>
        </p:spPr>
        <p:txBody>
          <a:bodyPr wrap="square">
            <a:spAutoFit/>
          </a:bodyPr>
          <a:lstStyle/>
          <a:p>
            <a:r>
              <a:rPr lang="en-US" dirty="0"/>
              <a:t>1. Scottsdale 	23rd </a:t>
            </a:r>
          </a:p>
          <a:p>
            <a:r>
              <a:rPr lang="en-US" dirty="0"/>
              <a:t>2. Tempe 		26th</a:t>
            </a:r>
          </a:p>
          <a:p>
            <a:r>
              <a:rPr lang="en-US" dirty="0"/>
              <a:t>3. Phoenix 		31st</a:t>
            </a:r>
          </a:p>
          <a:p>
            <a:r>
              <a:rPr lang="en-US" dirty="0"/>
              <a:t>4. Chandler 		39th</a:t>
            </a:r>
          </a:p>
          <a:p>
            <a:r>
              <a:rPr lang="en-US" dirty="0"/>
              <a:t>5. Mesa 			79th</a:t>
            </a:r>
          </a:p>
          <a:p>
            <a:r>
              <a:rPr lang="en-US" dirty="0"/>
              <a:t>6. Gilbert 		80th</a:t>
            </a:r>
          </a:p>
          <a:p>
            <a:r>
              <a:rPr lang="en-US" dirty="0"/>
              <a:t>7. Glendale 		96th</a:t>
            </a:r>
          </a:p>
          <a:p>
            <a:r>
              <a:rPr lang="en-US" dirty="0"/>
              <a:t>8.  Peoria 		144th</a:t>
            </a:r>
          </a:p>
        </p:txBody>
      </p:sp>
    </p:spTree>
    <p:extLst>
      <p:ext uri="{BB962C8B-B14F-4D97-AF65-F5344CB8AC3E}">
        <p14:creationId xmlns:p14="http://schemas.microsoft.com/office/powerpoint/2010/main" val="306090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2E6DA-5BCB-CD21-21B6-1F5FCC132FC7}"/>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C02DC68C-82B1-71D6-7EE4-F390E114C89D}"/>
              </a:ext>
            </a:extLst>
          </p:cNvPr>
          <p:cNvPicPr>
            <a:picLocks noChangeAspect="1"/>
          </p:cNvPicPr>
          <p:nvPr/>
        </p:nvPicPr>
        <p:blipFill>
          <a:blip r:embed="rId3"/>
          <a:stretch>
            <a:fillRect/>
          </a:stretch>
        </p:blipFill>
        <p:spPr>
          <a:xfrm>
            <a:off x="359712" y="1446431"/>
            <a:ext cx="3760947" cy="635779"/>
          </a:xfrm>
          <a:prstGeom prst="rect">
            <a:avLst/>
          </a:prstGeom>
        </p:spPr>
      </p:pic>
      <p:pic>
        <p:nvPicPr>
          <p:cNvPr id="24" name="Picture 23">
            <a:extLst>
              <a:ext uri="{FF2B5EF4-FFF2-40B4-BE49-F238E27FC236}">
                <a16:creationId xmlns:a16="http://schemas.microsoft.com/office/drawing/2014/main" id="{06F85D13-1369-C40A-0DD7-FF430E6A5ED4}"/>
              </a:ext>
            </a:extLst>
          </p:cNvPr>
          <p:cNvPicPr>
            <a:picLocks noChangeAspect="1"/>
          </p:cNvPicPr>
          <p:nvPr/>
        </p:nvPicPr>
        <p:blipFill>
          <a:blip r:embed="rId4"/>
          <a:stretch>
            <a:fillRect/>
          </a:stretch>
        </p:blipFill>
        <p:spPr>
          <a:xfrm>
            <a:off x="7469168" y="451013"/>
            <a:ext cx="1881945" cy="631071"/>
          </a:xfrm>
          <a:prstGeom prst="rect">
            <a:avLst/>
          </a:prstGeom>
        </p:spPr>
      </p:pic>
      <p:pic>
        <p:nvPicPr>
          <p:cNvPr id="2" name="Picture 1">
            <a:extLst>
              <a:ext uri="{FF2B5EF4-FFF2-40B4-BE49-F238E27FC236}">
                <a16:creationId xmlns:a16="http://schemas.microsoft.com/office/drawing/2014/main" id="{FAB0F0D6-A77C-571A-7AA8-5971F85F83B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2F4BF80-9EA9-CC80-914A-35967B1FE58B}"/>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22" name="Picture 21">
            <a:extLst>
              <a:ext uri="{FF2B5EF4-FFF2-40B4-BE49-F238E27FC236}">
                <a16:creationId xmlns:a16="http://schemas.microsoft.com/office/drawing/2014/main" id="{086FD171-D5ED-DE5D-4FED-20530DE700CF}"/>
              </a:ext>
            </a:extLst>
          </p:cNvPr>
          <p:cNvPicPr>
            <a:picLocks noChangeAspect="1"/>
          </p:cNvPicPr>
          <p:nvPr/>
        </p:nvPicPr>
        <p:blipFill>
          <a:blip r:embed="rId6"/>
          <a:stretch>
            <a:fillRect/>
          </a:stretch>
        </p:blipFill>
        <p:spPr>
          <a:xfrm>
            <a:off x="359712" y="451014"/>
            <a:ext cx="6980205" cy="995417"/>
          </a:xfrm>
          <a:prstGeom prst="rect">
            <a:avLst/>
          </a:prstGeom>
          <a:ln>
            <a:noFill/>
          </a:ln>
          <a:effectLst>
            <a:outerShdw blurRad="292100" dist="139700" dir="2700000" algn="tl" rotWithShape="0">
              <a:srgbClr val="333333">
                <a:alpha val="65000"/>
              </a:srgbClr>
            </a:outerShdw>
          </a:effectLst>
        </p:spPr>
      </p:pic>
      <p:sp>
        <p:nvSpPr>
          <p:cNvPr id="28" name="TextBox 27">
            <a:extLst>
              <a:ext uri="{FF2B5EF4-FFF2-40B4-BE49-F238E27FC236}">
                <a16:creationId xmlns:a16="http://schemas.microsoft.com/office/drawing/2014/main" id="{D429DC9F-3462-589C-CF1A-86AE25DB4F7E}"/>
              </a:ext>
            </a:extLst>
          </p:cNvPr>
          <p:cNvSpPr txBox="1"/>
          <p:nvPr/>
        </p:nvSpPr>
        <p:spPr>
          <a:xfrm>
            <a:off x="3849814" y="2215929"/>
            <a:ext cx="6877050" cy="3323987"/>
          </a:xfrm>
          <a:prstGeom prst="rect">
            <a:avLst/>
          </a:prstGeom>
          <a:noFill/>
        </p:spPr>
        <p:txBody>
          <a:bodyPr wrap="square">
            <a:spAutoFit/>
          </a:bodyPr>
          <a:lstStyle/>
          <a:p>
            <a:pPr marL="285750" indent="-285750">
              <a:buFont typeface="Arial" panose="020B0604020202020204" pitchFamily="34" charset="0"/>
              <a:buChar char="•"/>
            </a:pPr>
            <a:r>
              <a:rPr lang="en-US" sz="1400" dirty="0"/>
              <a:t>Gilbert and Chandler jumped into the top 100 best places to live</a:t>
            </a:r>
          </a:p>
          <a:p>
            <a:pPr marL="285750" indent="-285750">
              <a:buFont typeface="Arial" panose="020B0604020202020204" pitchFamily="34" charset="0"/>
              <a:buChar char="•"/>
            </a:pPr>
            <a:r>
              <a:rPr lang="en-US" sz="1400" dirty="0"/>
              <a:t>U.S. News weighted housing affordability and cost of living most heavily</a:t>
            </a:r>
          </a:p>
          <a:p>
            <a:pPr marL="285750" indent="-285750">
              <a:buFont typeface="Arial" panose="020B0604020202020204" pitchFamily="34" charset="0"/>
              <a:buChar char="•"/>
            </a:pPr>
            <a:r>
              <a:rPr lang="en-US" sz="1400" dirty="0"/>
              <a:t>Nine Arizona cities made the full list of 250 locales</a:t>
            </a:r>
          </a:p>
          <a:p>
            <a:endParaRPr lang="en-US" sz="2400" dirty="0"/>
          </a:p>
          <a:p>
            <a:r>
              <a:rPr lang="en-US" sz="1600" dirty="0"/>
              <a:t>No. 57: </a:t>
            </a:r>
            <a:r>
              <a:rPr lang="en-US" sz="1600" dirty="0">
                <a:highlight>
                  <a:srgbClr val="FFFF00"/>
                </a:highlight>
              </a:rPr>
              <a:t>Gilbert</a:t>
            </a:r>
            <a:r>
              <a:rPr lang="en-US" sz="1600" dirty="0"/>
              <a:t> (up from No. 94 last year)</a:t>
            </a:r>
          </a:p>
          <a:p>
            <a:r>
              <a:rPr lang="en-US" sz="1600" dirty="0"/>
              <a:t>No. 78: </a:t>
            </a:r>
            <a:r>
              <a:rPr lang="en-US" sz="1600" dirty="0">
                <a:highlight>
                  <a:srgbClr val="FFFF00"/>
                </a:highlight>
              </a:rPr>
              <a:t>Chandler</a:t>
            </a:r>
            <a:r>
              <a:rPr lang="en-US" sz="1600" dirty="0"/>
              <a:t> (up from No. 123)</a:t>
            </a:r>
          </a:p>
          <a:p>
            <a:r>
              <a:rPr lang="en-US" sz="1600" dirty="0"/>
              <a:t>No. 103: </a:t>
            </a:r>
            <a:r>
              <a:rPr lang="en-US" sz="1600" dirty="0">
                <a:highlight>
                  <a:srgbClr val="FFFF00"/>
                </a:highlight>
              </a:rPr>
              <a:t>Queen Creek</a:t>
            </a:r>
            <a:r>
              <a:rPr lang="en-US" sz="1600" dirty="0"/>
              <a:t> (down from No. 93)</a:t>
            </a:r>
          </a:p>
          <a:p>
            <a:r>
              <a:rPr lang="en-US" sz="1600" dirty="0"/>
              <a:t>No. 111: Marana (up from No. 115)</a:t>
            </a:r>
          </a:p>
          <a:p>
            <a:r>
              <a:rPr lang="en-US" sz="1600" dirty="0"/>
              <a:t>No. 135: Sierra Vista (up from No. 225)</a:t>
            </a:r>
          </a:p>
          <a:p>
            <a:r>
              <a:rPr lang="en-US" sz="1600" dirty="0"/>
              <a:t>No. 145: Peoria (up from No 243)</a:t>
            </a:r>
          </a:p>
          <a:p>
            <a:r>
              <a:rPr lang="en-US" sz="1600" dirty="0"/>
              <a:t>No. 149: Scottsdale (up from No. 167)</a:t>
            </a:r>
          </a:p>
          <a:p>
            <a:r>
              <a:rPr lang="en-US" sz="1600" dirty="0"/>
              <a:t>No. 223 Surprise (new to list)</a:t>
            </a:r>
          </a:p>
          <a:p>
            <a:r>
              <a:rPr lang="en-US" sz="1600" dirty="0"/>
              <a:t>No. 245: Goodyear (new to list)</a:t>
            </a:r>
          </a:p>
        </p:txBody>
      </p:sp>
      <p:sp>
        <p:nvSpPr>
          <p:cNvPr id="30" name="TextBox 29">
            <a:extLst>
              <a:ext uri="{FF2B5EF4-FFF2-40B4-BE49-F238E27FC236}">
                <a16:creationId xmlns:a16="http://schemas.microsoft.com/office/drawing/2014/main" id="{A18BBC46-6F19-48C5-C381-AB4257DB29EB}"/>
              </a:ext>
            </a:extLst>
          </p:cNvPr>
          <p:cNvSpPr txBox="1"/>
          <p:nvPr/>
        </p:nvSpPr>
        <p:spPr>
          <a:xfrm>
            <a:off x="359712" y="2313549"/>
            <a:ext cx="3326294" cy="2585323"/>
          </a:xfrm>
          <a:prstGeom prst="rect">
            <a:avLst/>
          </a:prstGeom>
          <a:noFill/>
        </p:spPr>
        <p:txBody>
          <a:bodyPr wrap="square">
            <a:spAutoFit/>
          </a:bodyPr>
          <a:lstStyle/>
          <a:p>
            <a:r>
              <a:rPr lang="en-US" dirty="0"/>
              <a:t>U.S. News evaluated American cities according to their </a:t>
            </a:r>
            <a:r>
              <a:rPr lang="en-US" b="1" i="1" u="sng" dirty="0">
                <a:highlight>
                  <a:srgbClr val="FFFF00"/>
                </a:highlight>
              </a:rPr>
              <a:t>job market, value, quality of life and desirability</a:t>
            </a:r>
            <a:r>
              <a:rPr lang="en-US" dirty="0"/>
              <a:t>. The measures were weighted to reflect a public survey of thousands of American on what they consider most important in a place to live.</a:t>
            </a:r>
          </a:p>
        </p:txBody>
      </p:sp>
      <p:sp>
        <p:nvSpPr>
          <p:cNvPr id="32" name="TextBox 31">
            <a:extLst>
              <a:ext uri="{FF2B5EF4-FFF2-40B4-BE49-F238E27FC236}">
                <a16:creationId xmlns:a16="http://schemas.microsoft.com/office/drawing/2014/main" id="{7508E7F7-0EF1-4ACE-5792-19C215BCB363}"/>
              </a:ext>
            </a:extLst>
          </p:cNvPr>
          <p:cNvSpPr txBox="1"/>
          <p:nvPr/>
        </p:nvSpPr>
        <p:spPr>
          <a:xfrm>
            <a:off x="359712" y="5683291"/>
            <a:ext cx="8891698" cy="307777"/>
          </a:xfrm>
          <a:prstGeom prst="rect">
            <a:avLst/>
          </a:prstGeom>
          <a:noFill/>
        </p:spPr>
        <p:txBody>
          <a:bodyPr wrap="square">
            <a:spAutoFit/>
          </a:bodyPr>
          <a:lstStyle/>
          <a:p>
            <a:r>
              <a:rPr lang="en-US" sz="1400" dirty="0">
                <a:hlinkClick r:id="rId7"/>
              </a:rPr>
              <a:t>https://www.bizjournals.com/phoenix/news/2026/05/18/gilbert-chandler-us-news-best-places-to-live.html</a:t>
            </a:r>
            <a:r>
              <a:rPr lang="en-US" sz="1400" dirty="0"/>
              <a:t> </a:t>
            </a:r>
          </a:p>
        </p:txBody>
      </p:sp>
    </p:spTree>
    <p:extLst>
      <p:ext uri="{BB962C8B-B14F-4D97-AF65-F5344CB8AC3E}">
        <p14:creationId xmlns:p14="http://schemas.microsoft.com/office/powerpoint/2010/main" val="134764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BCDB7-9788-7C8D-B06A-5102D3B55573}"/>
            </a:ext>
          </a:extLst>
        </p:cNvPr>
        <p:cNvGrpSpPr/>
        <p:nvPr/>
      </p:nvGrpSpPr>
      <p:grpSpPr>
        <a:xfrm>
          <a:off x="0" y="0"/>
          <a:ext cx="0" cy="0"/>
          <a:chOff x="0" y="0"/>
          <a:chExt cx="0" cy="0"/>
        </a:xfrm>
      </p:grpSpPr>
      <p:pic>
        <p:nvPicPr>
          <p:cNvPr id="9" name="Picture 8" descr="The image depicts the logo of the United States Census Bureau.&#10;&#10;AI-generated content may be incorrect.">
            <a:extLst>
              <a:ext uri="{FF2B5EF4-FFF2-40B4-BE49-F238E27FC236}">
                <a16:creationId xmlns:a16="http://schemas.microsoft.com/office/drawing/2014/main" id="{562EFD41-35DC-2307-F319-769D2417930B}"/>
              </a:ext>
            </a:extLst>
          </p:cNvPr>
          <p:cNvPicPr>
            <a:picLocks noChangeAspect="1"/>
          </p:cNvPicPr>
          <p:nvPr/>
        </p:nvPicPr>
        <p:blipFill>
          <a:blip r:embed="rId3"/>
          <a:stretch>
            <a:fillRect/>
          </a:stretch>
        </p:blipFill>
        <p:spPr>
          <a:xfrm>
            <a:off x="594773" y="1996168"/>
            <a:ext cx="1992876" cy="956581"/>
          </a:xfrm>
          <a:prstGeom prst="rect">
            <a:avLst/>
          </a:prstGeom>
        </p:spPr>
      </p:pic>
      <p:pic>
        <p:nvPicPr>
          <p:cNvPr id="14" name="Picture 13">
            <a:extLst>
              <a:ext uri="{FF2B5EF4-FFF2-40B4-BE49-F238E27FC236}">
                <a16:creationId xmlns:a16="http://schemas.microsoft.com/office/drawing/2014/main" id="{E145E9E9-88B4-DE77-CCF3-AFB46156CF7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F5A30070-AE89-F0BF-F44B-3CF40D725033}"/>
              </a:ext>
            </a:extLst>
          </p:cNvPr>
          <p:cNvSpPr txBox="1"/>
          <p:nvPr/>
        </p:nvSpPr>
        <p:spPr>
          <a:xfrm>
            <a:off x="9965020" y="738679"/>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descr="The text indicates a report on the percentage change in housing units, categorized by county, dated May 14, 2026.&#10;&#10;AI-generated content may be incorrect.">
            <a:extLst>
              <a:ext uri="{FF2B5EF4-FFF2-40B4-BE49-F238E27FC236}">
                <a16:creationId xmlns:a16="http://schemas.microsoft.com/office/drawing/2014/main" id="{B3FD07D7-CC42-6BA0-E3AD-14A364B90F4F}"/>
              </a:ext>
            </a:extLst>
          </p:cNvPr>
          <p:cNvPicPr>
            <a:picLocks noChangeAspect="1"/>
          </p:cNvPicPr>
          <p:nvPr/>
        </p:nvPicPr>
        <p:blipFill>
          <a:blip r:embed="rId5"/>
          <a:stretch>
            <a:fillRect/>
          </a:stretch>
        </p:blipFill>
        <p:spPr>
          <a:xfrm>
            <a:off x="594773" y="266584"/>
            <a:ext cx="7725853" cy="1657581"/>
          </a:xfrm>
          <a:prstGeom prst="rect">
            <a:avLst/>
          </a:prstGeom>
          <a:ln>
            <a:noFill/>
          </a:ln>
          <a:effectLst>
            <a:outerShdw blurRad="292100" dist="139700" dir="2700000" algn="tl" rotWithShape="0">
              <a:srgbClr val="333333">
                <a:alpha val="65000"/>
              </a:srgbClr>
            </a:outerShdw>
          </a:effectLst>
        </p:spPr>
      </p:pic>
      <p:pic>
        <p:nvPicPr>
          <p:cNvPr id="13" name="Picture 12" descr="The image is a map of the United States showing the percentage change in housing units by county from July 1, 2024, to July 1, 2025.&#10;&#10;AI-generated content may be incorrect.">
            <a:extLst>
              <a:ext uri="{FF2B5EF4-FFF2-40B4-BE49-F238E27FC236}">
                <a16:creationId xmlns:a16="http://schemas.microsoft.com/office/drawing/2014/main" id="{18A71361-47C0-D3DB-B7CD-6E72CA1C0730}"/>
              </a:ext>
            </a:extLst>
          </p:cNvPr>
          <p:cNvPicPr>
            <a:picLocks noChangeAspect="1"/>
          </p:cNvPicPr>
          <p:nvPr/>
        </p:nvPicPr>
        <p:blipFill>
          <a:blip r:embed="rId6"/>
          <a:stretch>
            <a:fillRect/>
          </a:stretch>
        </p:blipFill>
        <p:spPr>
          <a:xfrm>
            <a:off x="2886076" y="896619"/>
            <a:ext cx="5810249" cy="5766343"/>
          </a:xfrm>
          <a:prstGeom prst="rect">
            <a:avLst/>
          </a:prstGeom>
          <a:ln>
            <a:noFill/>
          </a:ln>
          <a:effectLst>
            <a:outerShdw blurRad="292100" dist="139700" dir="2700000" algn="tl" rotWithShape="0">
              <a:srgbClr val="333333">
                <a:alpha val="65000"/>
              </a:srgbClr>
            </a:outerShdw>
          </a:effectLst>
        </p:spPr>
      </p:pic>
      <p:cxnSp>
        <p:nvCxnSpPr>
          <p:cNvPr id="17" name="Straight Arrow Connector 16">
            <a:extLst>
              <a:ext uri="{FF2B5EF4-FFF2-40B4-BE49-F238E27FC236}">
                <a16:creationId xmlns:a16="http://schemas.microsoft.com/office/drawing/2014/main" id="{4CD0D5F5-1582-BA91-4190-6BF5DBACD11D}"/>
              </a:ext>
            </a:extLst>
          </p:cNvPr>
          <p:cNvCxnSpPr>
            <a:cxnSpLocks/>
          </p:cNvCxnSpPr>
          <p:nvPr/>
        </p:nvCxnSpPr>
        <p:spPr>
          <a:xfrm flipV="1">
            <a:off x="3686175" y="4724400"/>
            <a:ext cx="577804" cy="85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BE8FDB53-BB7C-2A9B-2A7E-14CC7522B369}"/>
              </a:ext>
            </a:extLst>
          </p:cNvPr>
          <p:cNvSpPr txBox="1"/>
          <p:nvPr/>
        </p:nvSpPr>
        <p:spPr>
          <a:xfrm>
            <a:off x="2955902" y="4577446"/>
            <a:ext cx="1009650" cy="646331"/>
          </a:xfrm>
          <a:prstGeom prst="rect">
            <a:avLst/>
          </a:prstGeom>
          <a:noFill/>
        </p:spPr>
        <p:txBody>
          <a:bodyPr wrap="square" rtlCol="0">
            <a:spAutoFit/>
          </a:bodyPr>
          <a:lstStyle/>
          <a:p>
            <a:r>
              <a:rPr lang="en-US" dirty="0"/>
              <a:t>Pinal County</a:t>
            </a:r>
          </a:p>
        </p:txBody>
      </p:sp>
      <p:grpSp>
        <p:nvGrpSpPr>
          <p:cNvPr id="24" name="Group 23">
            <a:extLst>
              <a:ext uri="{FF2B5EF4-FFF2-40B4-BE49-F238E27FC236}">
                <a16:creationId xmlns:a16="http://schemas.microsoft.com/office/drawing/2014/main" id="{9D2A0037-1989-7CA7-6F47-9282FA9842D0}"/>
              </a:ext>
            </a:extLst>
          </p:cNvPr>
          <p:cNvGrpSpPr/>
          <p:nvPr/>
        </p:nvGrpSpPr>
        <p:grpSpPr>
          <a:xfrm>
            <a:off x="7542394" y="4724401"/>
            <a:ext cx="4649605" cy="819150"/>
            <a:chOff x="7542394" y="4724401"/>
            <a:chExt cx="4649605" cy="819150"/>
          </a:xfrm>
        </p:grpSpPr>
        <p:pic>
          <p:nvPicPr>
            <p:cNvPr id="22" name="Picture 21" descr="The image shows a headline from InMyArea.com, indicating that Metro Phoenix ranks fourth in the nation for new home construction.&#10;&#10;AI-generated content may be incorrect.">
              <a:extLst>
                <a:ext uri="{FF2B5EF4-FFF2-40B4-BE49-F238E27FC236}">
                  <a16:creationId xmlns:a16="http://schemas.microsoft.com/office/drawing/2014/main" id="{59E5FF19-D353-5AA3-7F17-98ABD609D828}"/>
                </a:ext>
              </a:extLst>
            </p:cNvPr>
            <p:cNvPicPr>
              <a:picLocks noChangeAspect="1"/>
            </p:cNvPicPr>
            <p:nvPr/>
          </p:nvPicPr>
          <p:blipFill>
            <a:blip r:embed="rId7"/>
            <a:stretch>
              <a:fillRect/>
            </a:stretch>
          </p:blipFill>
          <p:spPr>
            <a:xfrm>
              <a:off x="7542394" y="4724401"/>
              <a:ext cx="4649605" cy="819150"/>
            </a:xfrm>
            <a:prstGeom prst="rect">
              <a:avLst/>
            </a:prstGeom>
            <a:ln>
              <a:noFill/>
            </a:ln>
            <a:effectLst>
              <a:outerShdw blurRad="292100" dist="139700" dir="2700000" algn="tl" rotWithShape="0">
                <a:srgbClr val="333333">
                  <a:alpha val="65000"/>
                </a:srgbClr>
              </a:outerShdw>
            </a:effectLst>
          </p:spPr>
        </p:pic>
        <p:sp>
          <p:nvSpPr>
            <p:cNvPr id="23" name="TextBox 22">
              <a:extLst>
                <a:ext uri="{FF2B5EF4-FFF2-40B4-BE49-F238E27FC236}">
                  <a16:creationId xmlns:a16="http://schemas.microsoft.com/office/drawing/2014/main" id="{2D22EC0E-98AF-2288-F82E-925379E2910B}"/>
                </a:ext>
              </a:extLst>
            </p:cNvPr>
            <p:cNvSpPr txBox="1"/>
            <p:nvPr/>
          </p:nvSpPr>
          <p:spPr>
            <a:xfrm>
              <a:off x="9305924" y="5267653"/>
              <a:ext cx="2143125" cy="261610"/>
            </a:xfrm>
            <a:prstGeom prst="rect">
              <a:avLst/>
            </a:prstGeom>
            <a:noFill/>
          </p:spPr>
          <p:txBody>
            <a:bodyPr wrap="square" rtlCol="0">
              <a:spAutoFit/>
            </a:bodyPr>
            <a:lstStyle/>
            <a:p>
              <a:r>
                <a:rPr lang="en-US" sz="1100" dirty="0"/>
                <a:t>May 25, 2026</a:t>
              </a:r>
            </a:p>
          </p:txBody>
        </p:sp>
      </p:grpSp>
      <p:pic>
        <p:nvPicPr>
          <p:cNvPr id="26" name="Picture 25">
            <a:extLst>
              <a:ext uri="{FF2B5EF4-FFF2-40B4-BE49-F238E27FC236}">
                <a16:creationId xmlns:a16="http://schemas.microsoft.com/office/drawing/2014/main" id="{437F6FF5-8761-D474-FFCC-CE6E3785EDD2}"/>
              </a:ext>
            </a:extLst>
          </p:cNvPr>
          <p:cNvPicPr>
            <a:picLocks noChangeAspect="1"/>
          </p:cNvPicPr>
          <p:nvPr/>
        </p:nvPicPr>
        <p:blipFill>
          <a:blip r:embed="rId8"/>
          <a:stretch>
            <a:fillRect/>
          </a:stretch>
        </p:blipFill>
        <p:spPr>
          <a:xfrm>
            <a:off x="10122534" y="5586714"/>
            <a:ext cx="1924319" cy="3810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7685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1FD72-16AF-7F23-8CAD-DFADD74C2A77}"/>
            </a:ext>
          </a:extLst>
        </p:cNvPr>
        <p:cNvGrpSpPr/>
        <p:nvPr/>
      </p:nvGrpSpPr>
      <p:grpSpPr>
        <a:xfrm>
          <a:off x="0" y="0"/>
          <a:ext cx="0" cy="0"/>
          <a:chOff x="0" y="0"/>
          <a:chExt cx="0" cy="0"/>
        </a:xfrm>
      </p:grpSpPr>
      <p:pic>
        <p:nvPicPr>
          <p:cNvPr id="25" name="Picture 24" descr="The image depicts a map of the United States, where each state's bar represents the percentage growth in personal income during the fourth quarter of 2025, showing a varied distribution across different regions.&#10;&#10;AI-generated content may be incorrect.">
            <a:extLst>
              <a:ext uri="{FF2B5EF4-FFF2-40B4-BE49-F238E27FC236}">
                <a16:creationId xmlns:a16="http://schemas.microsoft.com/office/drawing/2014/main" id="{A097C9B7-3210-5059-326A-E79CE9C82349}"/>
              </a:ext>
            </a:extLst>
          </p:cNvPr>
          <p:cNvPicPr>
            <a:picLocks noChangeAspect="1"/>
          </p:cNvPicPr>
          <p:nvPr/>
        </p:nvPicPr>
        <p:blipFill>
          <a:blip r:embed="rId3"/>
          <a:stretch>
            <a:fillRect/>
          </a:stretch>
        </p:blipFill>
        <p:spPr>
          <a:xfrm>
            <a:off x="349122" y="1921182"/>
            <a:ext cx="7554379" cy="4744112"/>
          </a:xfrm>
          <a:prstGeom prst="rect">
            <a:avLst/>
          </a:prstGeom>
        </p:spPr>
      </p:pic>
      <p:pic>
        <p:nvPicPr>
          <p:cNvPr id="2" name="Picture 1">
            <a:extLst>
              <a:ext uri="{FF2B5EF4-FFF2-40B4-BE49-F238E27FC236}">
                <a16:creationId xmlns:a16="http://schemas.microsoft.com/office/drawing/2014/main" id="{5D68C5E9-4051-61C2-1D73-B12EB27402A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1FCD01D2-1E0D-FB93-A8FC-5D19FD55B38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2" name="Picture 11" descr="Arizona's personal income growth closes strongly in 2025.&#10;&#10;AI-generated content may be incorrect.">
            <a:extLst>
              <a:ext uri="{FF2B5EF4-FFF2-40B4-BE49-F238E27FC236}">
                <a16:creationId xmlns:a16="http://schemas.microsoft.com/office/drawing/2014/main" id="{DEF5A92F-6EEA-5D4E-7DA8-F2CB662B339E}"/>
              </a:ext>
            </a:extLst>
          </p:cNvPr>
          <p:cNvPicPr>
            <a:picLocks noChangeAspect="1"/>
          </p:cNvPicPr>
          <p:nvPr/>
        </p:nvPicPr>
        <p:blipFill>
          <a:blip r:embed="rId5"/>
          <a:stretch>
            <a:fillRect/>
          </a:stretch>
        </p:blipFill>
        <p:spPr>
          <a:xfrm>
            <a:off x="349122" y="476260"/>
            <a:ext cx="8982948" cy="1092881"/>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1EFA2F6E-BE50-1397-08A3-47984F30CA2C}"/>
              </a:ext>
            </a:extLst>
          </p:cNvPr>
          <p:cNvPicPr>
            <a:picLocks noChangeAspect="1"/>
          </p:cNvPicPr>
          <p:nvPr/>
        </p:nvPicPr>
        <p:blipFill>
          <a:blip r:embed="rId6"/>
          <a:stretch>
            <a:fillRect/>
          </a:stretch>
        </p:blipFill>
        <p:spPr>
          <a:xfrm>
            <a:off x="3150992" y="132855"/>
            <a:ext cx="2864148" cy="686810"/>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6725B687-B293-D10D-6C0F-1928D13171DD}"/>
              </a:ext>
            </a:extLst>
          </p:cNvPr>
          <p:cNvSpPr txBox="1"/>
          <p:nvPr/>
        </p:nvSpPr>
        <p:spPr>
          <a:xfrm>
            <a:off x="349122" y="1569141"/>
            <a:ext cx="8982948" cy="307777"/>
          </a:xfrm>
          <a:prstGeom prst="rect">
            <a:avLst/>
          </a:prstGeom>
          <a:noFill/>
        </p:spPr>
        <p:txBody>
          <a:bodyPr wrap="square">
            <a:spAutoFit/>
          </a:bodyPr>
          <a:lstStyle/>
          <a:p>
            <a:r>
              <a:rPr lang="en-US" sz="1400" dirty="0">
                <a:hlinkClick r:id="rId7"/>
              </a:rPr>
              <a:t>https://azbigmedia.com/business/arizonas-personal-income-growth-closes-2025-strong/</a:t>
            </a:r>
            <a:r>
              <a:rPr lang="en-US" sz="1400" dirty="0"/>
              <a:t> </a:t>
            </a:r>
          </a:p>
        </p:txBody>
      </p:sp>
      <p:sp>
        <p:nvSpPr>
          <p:cNvPr id="23" name="TextBox 22">
            <a:extLst>
              <a:ext uri="{FF2B5EF4-FFF2-40B4-BE49-F238E27FC236}">
                <a16:creationId xmlns:a16="http://schemas.microsoft.com/office/drawing/2014/main" id="{856573EF-854C-0CAB-9BB6-2712BA4EB37F}"/>
              </a:ext>
            </a:extLst>
          </p:cNvPr>
          <p:cNvSpPr txBox="1"/>
          <p:nvPr/>
        </p:nvSpPr>
        <p:spPr>
          <a:xfrm>
            <a:off x="7894227" y="2468983"/>
            <a:ext cx="2875686" cy="289310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ctr"/>
            <a:r>
              <a:rPr lang="en-US" sz="1400" dirty="0"/>
              <a:t>Arizona </a:t>
            </a:r>
            <a:r>
              <a:rPr lang="en-US" sz="1400" dirty="0">
                <a:highlight>
                  <a:srgbClr val="FFFF00"/>
                </a:highlight>
              </a:rPr>
              <a:t>nominal personal income rose 4.3%</a:t>
            </a:r>
            <a:r>
              <a:rPr lang="en-US" sz="1400" dirty="0"/>
              <a:t> over the quarter in the fourth quarter of 2025, at a seasonally adjusted annual rate. That was well above the national pace of 3.4%.</a:t>
            </a:r>
          </a:p>
          <a:p>
            <a:pPr algn="ctr"/>
            <a:endParaRPr lang="en-US" sz="1400" dirty="0"/>
          </a:p>
          <a:p>
            <a:pPr algn="ctr"/>
            <a:r>
              <a:rPr lang="en-US" sz="1400" dirty="0"/>
              <a:t>In the fourth quarter, </a:t>
            </a:r>
            <a:r>
              <a:rPr lang="en-US" sz="1400" dirty="0">
                <a:highlight>
                  <a:srgbClr val="FFFF00"/>
                </a:highlight>
              </a:rPr>
              <a:t>Arizona net earnings from work (wages and salaries, proprietor’s income, fringe benefits) rose 5.7% </a:t>
            </a:r>
            <a:r>
              <a:rPr lang="en-US" sz="1400" dirty="0"/>
              <a:t>at an annual rate, well above the national pace of 4.0%.</a:t>
            </a:r>
          </a:p>
        </p:txBody>
      </p:sp>
    </p:spTree>
    <p:extLst>
      <p:ext uri="{BB962C8B-B14F-4D97-AF65-F5344CB8AC3E}">
        <p14:creationId xmlns:p14="http://schemas.microsoft.com/office/powerpoint/2010/main" val="2736731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2BE8-C268-C785-6B3F-15468CCEA43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99D8CFD-FFFF-9938-31AA-2ACC3EE4BFF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0A454DF1-AAA6-57C9-125D-E2E454F06BA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a:extLst>
              <a:ext uri="{FF2B5EF4-FFF2-40B4-BE49-F238E27FC236}">
                <a16:creationId xmlns:a16="http://schemas.microsoft.com/office/drawing/2014/main" id="{D03CB358-FF5C-D309-A057-03803EB543A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4626" y="1533513"/>
            <a:ext cx="8795540" cy="4881153"/>
          </a:xfrm>
          <a:prstGeom prst="rect">
            <a:avLst/>
          </a:prstGeom>
        </p:spPr>
      </p:pic>
      <p:sp>
        <p:nvSpPr>
          <p:cNvPr id="6" name="TextBox 5">
            <a:extLst>
              <a:ext uri="{FF2B5EF4-FFF2-40B4-BE49-F238E27FC236}">
                <a16:creationId xmlns:a16="http://schemas.microsoft.com/office/drawing/2014/main" id="{55FE9362-F230-A241-27D2-352CFB3C0591}"/>
              </a:ext>
            </a:extLst>
          </p:cNvPr>
          <p:cNvSpPr txBox="1"/>
          <p:nvPr/>
        </p:nvSpPr>
        <p:spPr>
          <a:xfrm>
            <a:off x="9110166" y="2707108"/>
            <a:ext cx="2875686" cy="800219"/>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ctr"/>
            <a:r>
              <a:rPr lang="en-US" dirty="0"/>
              <a:t>$37.45/hour</a:t>
            </a:r>
          </a:p>
          <a:p>
            <a:pPr algn="ctr"/>
            <a:r>
              <a:rPr lang="en-US" sz="1400" dirty="0"/>
              <a:t>= $1,495 per 40hr Work Week</a:t>
            </a:r>
          </a:p>
          <a:p>
            <a:pPr algn="ctr"/>
            <a:r>
              <a:rPr lang="en-US" sz="1400" dirty="0"/>
              <a:t>= $77,896 per 52 Week Year</a:t>
            </a:r>
          </a:p>
        </p:txBody>
      </p:sp>
      <p:pic>
        <p:nvPicPr>
          <p:cNvPr id="8" name="Picture 7" descr="The image depicts the logo of the Federal Reserve Bank of St. Louis, featuring the FED acronym in bold blue letters, accompanied by a small graphic of a rising graph.&#10;&#10;AI-generated content may be incorrect.">
            <a:extLst>
              <a:ext uri="{FF2B5EF4-FFF2-40B4-BE49-F238E27FC236}">
                <a16:creationId xmlns:a16="http://schemas.microsoft.com/office/drawing/2014/main" id="{889F12B3-9971-3D5F-743C-9B793BA5F425}"/>
              </a:ext>
            </a:extLst>
          </p:cNvPr>
          <p:cNvPicPr>
            <a:picLocks noChangeAspect="1"/>
          </p:cNvPicPr>
          <p:nvPr/>
        </p:nvPicPr>
        <p:blipFill>
          <a:blip r:embed="rId5"/>
          <a:stretch>
            <a:fillRect/>
          </a:stretch>
        </p:blipFill>
        <p:spPr>
          <a:xfrm>
            <a:off x="235646" y="132341"/>
            <a:ext cx="3469580" cy="1251324"/>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86EA2F1-E20D-E027-DD67-BBEE88B889CC}"/>
              </a:ext>
            </a:extLst>
          </p:cNvPr>
          <p:cNvSpPr txBox="1"/>
          <p:nvPr/>
        </p:nvSpPr>
        <p:spPr>
          <a:xfrm>
            <a:off x="3732760" y="132340"/>
            <a:ext cx="5592215" cy="276999"/>
          </a:xfrm>
          <a:prstGeom prst="rect">
            <a:avLst/>
          </a:prstGeom>
          <a:noFill/>
        </p:spPr>
        <p:txBody>
          <a:bodyPr wrap="square">
            <a:spAutoFit/>
          </a:bodyPr>
          <a:lstStyle/>
          <a:p>
            <a:r>
              <a:rPr lang="en-US" sz="1200" dirty="0">
                <a:hlinkClick r:id="rId6"/>
              </a:rPr>
              <a:t>https://fred.stlouisfed.org/graph/?graph_id=1416112&amp;rn=231</a:t>
            </a:r>
            <a:r>
              <a:rPr lang="en-US" sz="1200" dirty="0"/>
              <a:t> </a:t>
            </a:r>
          </a:p>
        </p:txBody>
      </p:sp>
      <p:pic>
        <p:nvPicPr>
          <p:cNvPr id="13" name="Picture 12">
            <a:extLst>
              <a:ext uri="{FF2B5EF4-FFF2-40B4-BE49-F238E27FC236}">
                <a16:creationId xmlns:a16="http://schemas.microsoft.com/office/drawing/2014/main" id="{C480F40B-95FD-FBDD-E4F2-A6237CA173FD}"/>
              </a:ext>
            </a:extLst>
          </p:cNvPr>
          <p:cNvPicPr>
            <a:picLocks noChangeAspect="1"/>
          </p:cNvPicPr>
          <p:nvPr/>
        </p:nvPicPr>
        <p:blipFill>
          <a:blip r:embed="rId7"/>
          <a:stretch>
            <a:fillRect/>
          </a:stretch>
        </p:blipFill>
        <p:spPr>
          <a:xfrm>
            <a:off x="3705226" y="5324487"/>
            <a:ext cx="970137" cy="219063"/>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52A5F6FB-A3C6-B8CA-2081-A53EE161EFB3}"/>
              </a:ext>
            </a:extLst>
          </p:cNvPr>
          <p:cNvSpPr txBox="1"/>
          <p:nvPr/>
        </p:nvSpPr>
        <p:spPr>
          <a:xfrm>
            <a:off x="3705226" y="5543550"/>
            <a:ext cx="970138" cy="261610"/>
          </a:xfrm>
          <a:prstGeom prst="rect">
            <a:avLst/>
          </a:prstGeom>
          <a:noFill/>
        </p:spPr>
        <p:txBody>
          <a:bodyPr wrap="square" rtlCol="0">
            <a:spAutoFit/>
          </a:bodyPr>
          <a:lstStyle/>
          <a:p>
            <a:pPr algn="ctr"/>
            <a:r>
              <a:rPr lang="en-US" sz="1100" dirty="0"/>
              <a:t>~$48,568/yr</a:t>
            </a:r>
          </a:p>
        </p:txBody>
      </p:sp>
      <p:pic>
        <p:nvPicPr>
          <p:cNvPr id="17" name="Picture 16">
            <a:extLst>
              <a:ext uri="{FF2B5EF4-FFF2-40B4-BE49-F238E27FC236}">
                <a16:creationId xmlns:a16="http://schemas.microsoft.com/office/drawing/2014/main" id="{0F63C259-9BF4-8043-C20A-AEE76A6BE3A8}"/>
              </a:ext>
            </a:extLst>
          </p:cNvPr>
          <p:cNvPicPr>
            <a:picLocks noChangeAspect="1"/>
          </p:cNvPicPr>
          <p:nvPr/>
        </p:nvPicPr>
        <p:blipFill>
          <a:blip r:embed="rId8"/>
          <a:stretch>
            <a:fillRect/>
          </a:stretch>
        </p:blipFill>
        <p:spPr>
          <a:xfrm>
            <a:off x="6096000" y="4786296"/>
            <a:ext cx="900193" cy="185990"/>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7224D2CF-5A8B-D80C-1ACA-884E97D29D5C}"/>
              </a:ext>
            </a:extLst>
          </p:cNvPr>
          <p:cNvSpPr txBox="1"/>
          <p:nvPr/>
        </p:nvSpPr>
        <p:spPr>
          <a:xfrm>
            <a:off x="6026055" y="4972286"/>
            <a:ext cx="970138" cy="261610"/>
          </a:xfrm>
          <a:prstGeom prst="rect">
            <a:avLst/>
          </a:prstGeom>
          <a:noFill/>
        </p:spPr>
        <p:txBody>
          <a:bodyPr wrap="square" rtlCol="0">
            <a:spAutoFit/>
          </a:bodyPr>
          <a:lstStyle/>
          <a:p>
            <a:pPr algn="ctr"/>
            <a:r>
              <a:rPr lang="en-US" sz="1100" dirty="0"/>
              <a:t>~$59,634/yr</a:t>
            </a:r>
          </a:p>
        </p:txBody>
      </p:sp>
      <p:cxnSp>
        <p:nvCxnSpPr>
          <p:cNvPr id="21" name="Straight Arrow Connector 20">
            <a:extLst>
              <a:ext uri="{FF2B5EF4-FFF2-40B4-BE49-F238E27FC236}">
                <a16:creationId xmlns:a16="http://schemas.microsoft.com/office/drawing/2014/main" id="{339EC10D-104E-1243-FD84-46E82997696D}"/>
              </a:ext>
            </a:extLst>
          </p:cNvPr>
          <p:cNvCxnSpPr/>
          <p:nvPr/>
        </p:nvCxnSpPr>
        <p:spPr>
          <a:xfrm flipV="1">
            <a:off x="6473024" y="4543425"/>
            <a:ext cx="0" cy="2428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897B6239-54E5-71F5-9476-B39146A53E5C}"/>
              </a:ext>
            </a:extLst>
          </p:cNvPr>
          <p:cNvSpPr txBox="1"/>
          <p:nvPr/>
        </p:nvSpPr>
        <p:spPr>
          <a:xfrm rot="20357415">
            <a:off x="4979686" y="4951024"/>
            <a:ext cx="710308" cy="369332"/>
          </a:xfrm>
          <a:prstGeom prst="rect">
            <a:avLst/>
          </a:prstGeom>
          <a:noFill/>
        </p:spPr>
        <p:txBody>
          <a:bodyPr wrap="square" rtlCol="0">
            <a:spAutoFit/>
          </a:bodyPr>
          <a:lstStyle/>
          <a:p>
            <a:r>
              <a:rPr lang="en-US" dirty="0">
                <a:highlight>
                  <a:srgbClr val="FFFF00"/>
                </a:highlight>
              </a:rPr>
              <a:t>+23%</a:t>
            </a:r>
          </a:p>
        </p:txBody>
      </p:sp>
      <p:sp>
        <p:nvSpPr>
          <p:cNvPr id="24" name="TextBox 23">
            <a:extLst>
              <a:ext uri="{FF2B5EF4-FFF2-40B4-BE49-F238E27FC236}">
                <a16:creationId xmlns:a16="http://schemas.microsoft.com/office/drawing/2014/main" id="{FEFC5D60-5CAD-9A58-F452-5024601049D4}"/>
              </a:ext>
            </a:extLst>
          </p:cNvPr>
          <p:cNvSpPr txBox="1"/>
          <p:nvPr/>
        </p:nvSpPr>
        <p:spPr>
          <a:xfrm rot="20426943">
            <a:off x="7037584" y="3747079"/>
            <a:ext cx="707881" cy="369332"/>
          </a:xfrm>
          <a:prstGeom prst="rect">
            <a:avLst/>
          </a:prstGeom>
          <a:noFill/>
        </p:spPr>
        <p:txBody>
          <a:bodyPr wrap="square" rtlCol="0">
            <a:spAutoFit/>
          </a:bodyPr>
          <a:lstStyle/>
          <a:p>
            <a:r>
              <a:rPr lang="en-US" dirty="0">
                <a:highlight>
                  <a:srgbClr val="FFFF00"/>
                </a:highlight>
              </a:rPr>
              <a:t>+31%</a:t>
            </a:r>
          </a:p>
        </p:txBody>
      </p:sp>
      <p:sp>
        <p:nvSpPr>
          <p:cNvPr id="26" name="TextBox 25">
            <a:extLst>
              <a:ext uri="{FF2B5EF4-FFF2-40B4-BE49-F238E27FC236}">
                <a16:creationId xmlns:a16="http://schemas.microsoft.com/office/drawing/2014/main" id="{48E53A92-7A2F-3B03-130F-78269A279078}"/>
              </a:ext>
            </a:extLst>
          </p:cNvPr>
          <p:cNvSpPr txBox="1"/>
          <p:nvPr/>
        </p:nvSpPr>
        <p:spPr>
          <a:xfrm>
            <a:off x="3785316" y="547423"/>
            <a:ext cx="5010150" cy="830997"/>
          </a:xfrm>
          <a:prstGeom prst="rect">
            <a:avLst/>
          </a:prstGeom>
          <a:noFill/>
        </p:spPr>
        <p:txBody>
          <a:bodyPr wrap="square" rtlCol="0">
            <a:spAutoFit/>
          </a:bodyPr>
          <a:lstStyle/>
          <a:p>
            <a:pPr algn="ctr"/>
            <a:r>
              <a:rPr lang="en-US" sz="2400" b="1" dirty="0"/>
              <a:t>AVERAGE HOURLY EARNINGS</a:t>
            </a:r>
          </a:p>
          <a:p>
            <a:pPr algn="ctr"/>
            <a:r>
              <a:rPr lang="en-US" sz="2400" b="1" dirty="0"/>
              <a:t>GREATER PHOENIX</a:t>
            </a:r>
          </a:p>
        </p:txBody>
      </p:sp>
    </p:spTree>
    <p:extLst>
      <p:ext uri="{BB962C8B-B14F-4D97-AF65-F5344CB8AC3E}">
        <p14:creationId xmlns:p14="http://schemas.microsoft.com/office/powerpoint/2010/main" val="1020581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08D5-D668-36D7-D535-0543122ED2E1}"/>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DDBEA3B8-96CD-F439-D94C-F884582A51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7901" y="1686875"/>
            <a:ext cx="7860972" cy="4375847"/>
          </a:xfrm>
          <a:prstGeom prst="rect">
            <a:avLst/>
          </a:prstGeom>
        </p:spPr>
      </p:pic>
      <p:sp>
        <p:nvSpPr>
          <p:cNvPr id="3" name="Title 1">
            <a:extLst>
              <a:ext uri="{FF2B5EF4-FFF2-40B4-BE49-F238E27FC236}">
                <a16:creationId xmlns:a16="http://schemas.microsoft.com/office/drawing/2014/main" id="{13E97CC1-BF7B-5FAA-18A4-32BB15FB13DD}"/>
              </a:ext>
            </a:extLst>
          </p:cNvPr>
          <p:cNvSpPr txBox="1">
            <a:spLocks/>
          </p:cNvSpPr>
          <p:nvPr/>
        </p:nvSpPr>
        <p:spPr>
          <a:xfrm>
            <a:off x="206247" y="132423"/>
            <a:ext cx="4457275" cy="727064"/>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Mortgage Rates:</a:t>
            </a:r>
          </a:p>
        </p:txBody>
      </p:sp>
      <p:pic>
        <p:nvPicPr>
          <p:cNvPr id="6" name="Picture 5">
            <a:extLst>
              <a:ext uri="{FF2B5EF4-FFF2-40B4-BE49-F238E27FC236}">
                <a16:creationId xmlns:a16="http://schemas.microsoft.com/office/drawing/2014/main" id="{4056D3CD-5DB0-BA4C-BE5A-0BBEF50E06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65308" y="227888"/>
            <a:ext cx="4341268" cy="636864"/>
          </a:xfrm>
          <a:prstGeom prst="rect">
            <a:avLst/>
          </a:prstGeom>
          <a:ln>
            <a:noFill/>
          </a:ln>
          <a:effectLst>
            <a:outerShdw blurRad="292100" dist="139700" dir="2700000" algn="tl" rotWithShape="0">
              <a:srgbClr val="333333">
                <a:alpha val="65000"/>
              </a:srgbClr>
            </a:outerShdw>
          </a:effectLst>
        </p:spPr>
      </p:pic>
      <p:sp>
        <p:nvSpPr>
          <p:cNvPr id="50" name="TextBox 49">
            <a:extLst>
              <a:ext uri="{FF2B5EF4-FFF2-40B4-BE49-F238E27FC236}">
                <a16:creationId xmlns:a16="http://schemas.microsoft.com/office/drawing/2014/main" id="{39CA18AB-CD67-CD01-7AC4-649A945729ED}"/>
              </a:ext>
            </a:extLst>
          </p:cNvPr>
          <p:cNvSpPr txBox="1"/>
          <p:nvPr/>
        </p:nvSpPr>
        <p:spPr>
          <a:xfrm>
            <a:off x="4623488" y="905983"/>
            <a:ext cx="5002376" cy="307777"/>
          </a:xfrm>
          <a:prstGeom prst="rect">
            <a:avLst/>
          </a:prstGeom>
          <a:noFill/>
        </p:spPr>
        <p:txBody>
          <a:bodyPr wrap="square">
            <a:spAutoFit/>
          </a:bodyPr>
          <a:lstStyle/>
          <a:p>
            <a:r>
              <a:rPr lang="en-US" sz="1400" dirty="0">
                <a:hlinkClick r:id="rId5"/>
              </a:rPr>
              <a:t>https://www.mortgagenewsdaily.com/mortgage-rates/mnd</a:t>
            </a:r>
            <a:r>
              <a:rPr lang="en-US" sz="1400" dirty="0"/>
              <a:t> </a:t>
            </a:r>
          </a:p>
        </p:txBody>
      </p:sp>
      <p:pic>
        <p:nvPicPr>
          <p:cNvPr id="14" name="Picture 13">
            <a:extLst>
              <a:ext uri="{FF2B5EF4-FFF2-40B4-BE49-F238E27FC236}">
                <a16:creationId xmlns:a16="http://schemas.microsoft.com/office/drawing/2014/main" id="{2FE7F2EA-3047-6DF7-4A80-01A2F583784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0AD733B6-4E58-8FDB-7ED5-BE63141278B3}"/>
              </a:ext>
            </a:extLst>
          </p:cNvPr>
          <p:cNvSpPr txBox="1"/>
          <p:nvPr/>
        </p:nvSpPr>
        <p:spPr>
          <a:xfrm>
            <a:off x="9965020" y="738679"/>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31" name="TextBox 30">
            <a:extLst>
              <a:ext uri="{FF2B5EF4-FFF2-40B4-BE49-F238E27FC236}">
                <a16:creationId xmlns:a16="http://schemas.microsoft.com/office/drawing/2014/main" id="{C1BE9137-7A5C-1CC6-BB09-0BB11D485044}"/>
              </a:ext>
            </a:extLst>
          </p:cNvPr>
          <p:cNvSpPr txBox="1"/>
          <p:nvPr/>
        </p:nvSpPr>
        <p:spPr>
          <a:xfrm>
            <a:off x="4746524" y="3184547"/>
            <a:ext cx="1024609" cy="261610"/>
          </a:xfrm>
          <a:prstGeom prst="rect">
            <a:avLst/>
          </a:prstGeom>
          <a:noFill/>
        </p:spPr>
        <p:txBody>
          <a:bodyPr wrap="square" rtlCol="0">
            <a:spAutoFit/>
          </a:bodyPr>
          <a:lstStyle/>
          <a:p>
            <a:pPr algn="ctr"/>
            <a:r>
              <a:rPr lang="en-US" sz="1100" b="1" dirty="0">
                <a:highlight>
                  <a:srgbClr val="FFFF00"/>
                </a:highlight>
              </a:rPr>
              <a:t>Jan 2025</a:t>
            </a:r>
          </a:p>
        </p:txBody>
      </p:sp>
      <p:sp>
        <p:nvSpPr>
          <p:cNvPr id="4" name="TextBox 3">
            <a:extLst>
              <a:ext uri="{FF2B5EF4-FFF2-40B4-BE49-F238E27FC236}">
                <a16:creationId xmlns:a16="http://schemas.microsoft.com/office/drawing/2014/main" id="{A658730B-0844-9F80-302C-37DCCF57EFB2}"/>
              </a:ext>
            </a:extLst>
          </p:cNvPr>
          <p:cNvSpPr txBox="1"/>
          <p:nvPr/>
        </p:nvSpPr>
        <p:spPr>
          <a:xfrm>
            <a:off x="4912926" y="3335590"/>
            <a:ext cx="822167" cy="338554"/>
          </a:xfrm>
          <a:prstGeom prst="rect">
            <a:avLst/>
          </a:prstGeom>
          <a:noFill/>
        </p:spPr>
        <p:txBody>
          <a:bodyPr wrap="square" rtlCol="0">
            <a:spAutoFit/>
          </a:bodyPr>
          <a:lstStyle/>
          <a:p>
            <a:pPr algn="ctr"/>
            <a:r>
              <a:rPr lang="en-US" sz="1600" b="1" dirty="0">
                <a:solidFill>
                  <a:srgbClr val="1F5A8B"/>
                </a:solidFill>
              </a:rPr>
              <a:t>7.26%</a:t>
            </a:r>
          </a:p>
        </p:txBody>
      </p:sp>
      <p:sp>
        <p:nvSpPr>
          <p:cNvPr id="13" name="TextBox 12">
            <a:extLst>
              <a:ext uri="{FF2B5EF4-FFF2-40B4-BE49-F238E27FC236}">
                <a16:creationId xmlns:a16="http://schemas.microsoft.com/office/drawing/2014/main" id="{3B9B5F33-4B31-7C12-1C1E-B83586D52B73}"/>
              </a:ext>
            </a:extLst>
          </p:cNvPr>
          <p:cNvSpPr txBox="1"/>
          <p:nvPr/>
        </p:nvSpPr>
        <p:spPr>
          <a:xfrm>
            <a:off x="4135079" y="5278672"/>
            <a:ext cx="1024609" cy="261610"/>
          </a:xfrm>
          <a:prstGeom prst="rect">
            <a:avLst/>
          </a:prstGeom>
          <a:noFill/>
        </p:spPr>
        <p:txBody>
          <a:bodyPr wrap="square" rtlCol="0">
            <a:spAutoFit/>
          </a:bodyPr>
          <a:lstStyle/>
          <a:p>
            <a:pPr algn="ctr"/>
            <a:r>
              <a:rPr lang="en-US" sz="1100" b="1" dirty="0">
                <a:highlight>
                  <a:srgbClr val="FFFF00"/>
                </a:highlight>
              </a:rPr>
              <a:t>Sep 2024</a:t>
            </a:r>
          </a:p>
        </p:txBody>
      </p:sp>
      <p:pic>
        <p:nvPicPr>
          <p:cNvPr id="25" name="Picture 24">
            <a:extLst>
              <a:ext uri="{FF2B5EF4-FFF2-40B4-BE49-F238E27FC236}">
                <a16:creationId xmlns:a16="http://schemas.microsoft.com/office/drawing/2014/main" id="{B62ACF8E-82CC-39F6-7EEF-0002D377A6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941" y="2858152"/>
            <a:ext cx="2066925" cy="457200"/>
          </a:xfrm>
          <a:prstGeom prst="rect">
            <a:avLst/>
          </a:prstGeom>
        </p:spPr>
      </p:pic>
      <p:sp>
        <p:nvSpPr>
          <p:cNvPr id="9" name="TextBox 8">
            <a:extLst>
              <a:ext uri="{FF2B5EF4-FFF2-40B4-BE49-F238E27FC236}">
                <a16:creationId xmlns:a16="http://schemas.microsoft.com/office/drawing/2014/main" id="{5E082110-681A-C2D0-C2A8-A2EA0C3269E6}"/>
              </a:ext>
            </a:extLst>
          </p:cNvPr>
          <p:cNvSpPr txBox="1"/>
          <p:nvPr/>
        </p:nvSpPr>
        <p:spPr>
          <a:xfrm>
            <a:off x="4105554" y="5006440"/>
            <a:ext cx="1035867" cy="338554"/>
          </a:xfrm>
          <a:prstGeom prst="rect">
            <a:avLst/>
          </a:prstGeom>
          <a:noFill/>
        </p:spPr>
        <p:txBody>
          <a:bodyPr wrap="square" rtlCol="0">
            <a:spAutoFit/>
          </a:bodyPr>
          <a:lstStyle/>
          <a:p>
            <a:pPr algn="ctr"/>
            <a:r>
              <a:rPr lang="en-US" sz="1600" b="1" dirty="0">
                <a:solidFill>
                  <a:srgbClr val="1F5A8B"/>
                </a:solidFill>
              </a:rPr>
              <a:t>6.1%</a:t>
            </a:r>
          </a:p>
        </p:txBody>
      </p:sp>
      <p:sp>
        <p:nvSpPr>
          <p:cNvPr id="20" name="TextBox 19">
            <a:extLst>
              <a:ext uri="{FF2B5EF4-FFF2-40B4-BE49-F238E27FC236}">
                <a16:creationId xmlns:a16="http://schemas.microsoft.com/office/drawing/2014/main" id="{929CE5A9-48EA-6941-8043-0BBCEB46B4B8}"/>
              </a:ext>
            </a:extLst>
          </p:cNvPr>
          <p:cNvSpPr txBox="1"/>
          <p:nvPr/>
        </p:nvSpPr>
        <p:spPr>
          <a:xfrm>
            <a:off x="2165973" y="2199251"/>
            <a:ext cx="1024609" cy="261610"/>
          </a:xfrm>
          <a:prstGeom prst="rect">
            <a:avLst/>
          </a:prstGeom>
          <a:noFill/>
        </p:spPr>
        <p:txBody>
          <a:bodyPr wrap="square" rtlCol="0">
            <a:spAutoFit/>
          </a:bodyPr>
          <a:lstStyle/>
          <a:p>
            <a:pPr algn="ctr"/>
            <a:r>
              <a:rPr lang="en-US" sz="1100" b="1" dirty="0">
                <a:highlight>
                  <a:srgbClr val="FFFF00"/>
                </a:highlight>
              </a:rPr>
              <a:t>Oct 2023</a:t>
            </a:r>
          </a:p>
        </p:txBody>
      </p:sp>
      <p:sp>
        <p:nvSpPr>
          <p:cNvPr id="23" name="TextBox 22">
            <a:extLst>
              <a:ext uri="{FF2B5EF4-FFF2-40B4-BE49-F238E27FC236}">
                <a16:creationId xmlns:a16="http://schemas.microsoft.com/office/drawing/2014/main" id="{D9C3D3F4-0D23-50CF-DF48-A05F44D0C248}"/>
              </a:ext>
            </a:extLst>
          </p:cNvPr>
          <p:cNvSpPr txBox="1"/>
          <p:nvPr/>
        </p:nvSpPr>
        <p:spPr>
          <a:xfrm>
            <a:off x="2154715" y="2360595"/>
            <a:ext cx="1035867" cy="338554"/>
          </a:xfrm>
          <a:prstGeom prst="rect">
            <a:avLst/>
          </a:prstGeom>
          <a:noFill/>
        </p:spPr>
        <p:txBody>
          <a:bodyPr wrap="square" rtlCol="0">
            <a:spAutoFit/>
          </a:bodyPr>
          <a:lstStyle/>
          <a:p>
            <a:pPr algn="ctr"/>
            <a:r>
              <a:rPr lang="en-US" sz="1600" b="1" dirty="0">
                <a:solidFill>
                  <a:srgbClr val="1F5A8B"/>
                </a:solidFill>
              </a:rPr>
              <a:t>8.0%</a:t>
            </a:r>
          </a:p>
        </p:txBody>
      </p:sp>
      <p:sp>
        <p:nvSpPr>
          <p:cNvPr id="10" name="TextBox 9">
            <a:extLst>
              <a:ext uri="{FF2B5EF4-FFF2-40B4-BE49-F238E27FC236}">
                <a16:creationId xmlns:a16="http://schemas.microsoft.com/office/drawing/2014/main" id="{0B5D7EDB-662D-59DC-976B-81ED5E1A454F}"/>
              </a:ext>
            </a:extLst>
          </p:cNvPr>
          <p:cNvSpPr txBox="1"/>
          <p:nvPr/>
        </p:nvSpPr>
        <p:spPr>
          <a:xfrm>
            <a:off x="9373879" y="5339370"/>
            <a:ext cx="2668093" cy="923330"/>
          </a:xfrm>
          <a:prstGeom prst="rect">
            <a:avLst/>
          </a:prstGeom>
          <a:solidFill>
            <a:schemeClr val="bg1"/>
          </a:solidFill>
          <a:effectLst>
            <a:softEdge rad="139700"/>
          </a:effectLst>
        </p:spPr>
        <p:txBody>
          <a:bodyPr wrap="square" rtlCol="0">
            <a:spAutoFit/>
          </a:bodyPr>
          <a:lstStyle/>
          <a:p>
            <a:pPr algn="ctr"/>
            <a:r>
              <a:rPr lang="en-US" b="1" dirty="0"/>
              <a:t>TALK TO YOUR LENDER ABOUT LOCAL RATES &amp; CONDITIONS</a:t>
            </a:r>
          </a:p>
        </p:txBody>
      </p:sp>
      <p:sp>
        <p:nvSpPr>
          <p:cNvPr id="33" name="TextBox 32">
            <a:extLst>
              <a:ext uri="{FF2B5EF4-FFF2-40B4-BE49-F238E27FC236}">
                <a16:creationId xmlns:a16="http://schemas.microsoft.com/office/drawing/2014/main" id="{0D8651D2-B9E3-D413-CDAD-53983EAE420B}"/>
              </a:ext>
            </a:extLst>
          </p:cNvPr>
          <p:cNvSpPr txBox="1"/>
          <p:nvPr/>
        </p:nvSpPr>
        <p:spPr>
          <a:xfrm>
            <a:off x="954957" y="5218597"/>
            <a:ext cx="1024609" cy="261610"/>
          </a:xfrm>
          <a:prstGeom prst="rect">
            <a:avLst/>
          </a:prstGeom>
          <a:noFill/>
        </p:spPr>
        <p:txBody>
          <a:bodyPr wrap="square" rtlCol="0">
            <a:spAutoFit/>
          </a:bodyPr>
          <a:lstStyle/>
          <a:p>
            <a:pPr algn="ctr"/>
            <a:r>
              <a:rPr lang="en-US" sz="1100" b="1" dirty="0">
                <a:highlight>
                  <a:srgbClr val="FFFF00"/>
                </a:highlight>
              </a:rPr>
              <a:t>Feb 2023</a:t>
            </a:r>
          </a:p>
        </p:txBody>
      </p:sp>
      <p:sp>
        <p:nvSpPr>
          <p:cNvPr id="34" name="TextBox 33">
            <a:extLst>
              <a:ext uri="{FF2B5EF4-FFF2-40B4-BE49-F238E27FC236}">
                <a16:creationId xmlns:a16="http://schemas.microsoft.com/office/drawing/2014/main" id="{2DDB2DC1-0D20-8432-46A2-1F36FDDB9E35}"/>
              </a:ext>
            </a:extLst>
          </p:cNvPr>
          <p:cNvSpPr txBox="1"/>
          <p:nvPr/>
        </p:nvSpPr>
        <p:spPr>
          <a:xfrm>
            <a:off x="943044" y="4976569"/>
            <a:ext cx="1035867" cy="338554"/>
          </a:xfrm>
          <a:prstGeom prst="rect">
            <a:avLst/>
          </a:prstGeom>
          <a:noFill/>
        </p:spPr>
        <p:txBody>
          <a:bodyPr wrap="square" rtlCol="0">
            <a:spAutoFit/>
          </a:bodyPr>
          <a:lstStyle/>
          <a:p>
            <a:pPr algn="ctr"/>
            <a:r>
              <a:rPr lang="en-US" sz="1600" b="1" dirty="0">
                <a:solidFill>
                  <a:srgbClr val="1F5A8B"/>
                </a:solidFill>
              </a:rPr>
              <a:t>6.0%</a:t>
            </a:r>
          </a:p>
        </p:txBody>
      </p:sp>
      <p:cxnSp>
        <p:nvCxnSpPr>
          <p:cNvPr id="36" name="Straight Connector 35">
            <a:extLst>
              <a:ext uri="{FF2B5EF4-FFF2-40B4-BE49-F238E27FC236}">
                <a16:creationId xmlns:a16="http://schemas.microsoft.com/office/drawing/2014/main" id="{2C3DCA46-E252-5EB3-7486-E0447606E910}"/>
              </a:ext>
            </a:extLst>
          </p:cNvPr>
          <p:cNvCxnSpPr/>
          <p:nvPr/>
        </p:nvCxnSpPr>
        <p:spPr>
          <a:xfrm flipH="1">
            <a:off x="558568" y="4359698"/>
            <a:ext cx="8209908"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660E6C37-B423-2D8C-E3BD-AF9968D99F01}"/>
              </a:ext>
            </a:extLst>
          </p:cNvPr>
          <p:cNvSpPr txBox="1"/>
          <p:nvPr/>
        </p:nvSpPr>
        <p:spPr>
          <a:xfrm>
            <a:off x="6470584" y="4984913"/>
            <a:ext cx="1035867" cy="338554"/>
          </a:xfrm>
          <a:prstGeom prst="rect">
            <a:avLst/>
          </a:prstGeom>
          <a:noFill/>
        </p:spPr>
        <p:txBody>
          <a:bodyPr wrap="square" rtlCol="0">
            <a:spAutoFit/>
          </a:bodyPr>
          <a:lstStyle/>
          <a:p>
            <a:pPr algn="ctr"/>
            <a:r>
              <a:rPr lang="en-US" sz="1600" b="1" dirty="0">
                <a:solidFill>
                  <a:srgbClr val="1F5A8B"/>
                </a:solidFill>
              </a:rPr>
              <a:t>6.1%</a:t>
            </a:r>
          </a:p>
        </p:txBody>
      </p:sp>
      <p:sp>
        <p:nvSpPr>
          <p:cNvPr id="42" name="TextBox 41">
            <a:extLst>
              <a:ext uri="{FF2B5EF4-FFF2-40B4-BE49-F238E27FC236}">
                <a16:creationId xmlns:a16="http://schemas.microsoft.com/office/drawing/2014/main" id="{7E84080E-911E-6E05-36F7-D7FD7AC452A8}"/>
              </a:ext>
            </a:extLst>
          </p:cNvPr>
          <p:cNvSpPr txBox="1"/>
          <p:nvPr/>
        </p:nvSpPr>
        <p:spPr>
          <a:xfrm>
            <a:off x="8346703" y="3901799"/>
            <a:ext cx="783944" cy="261610"/>
          </a:xfrm>
          <a:prstGeom prst="rect">
            <a:avLst/>
          </a:prstGeom>
          <a:noFill/>
        </p:spPr>
        <p:txBody>
          <a:bodyPr wrap="square" rtlCol="0">
            <a:spAutoFit/>
          </a:bodyPr>
          <a:lstStyle/>
          <a:p>
            <a:pPr algn="ctr"/>
            <a:r>
              <a:rPr lang="en-US" sz="1100" b="1" dirty="0">
                <a:highlight>
                  <a:srgbClr val="FFFF00"/>
                </a:highlight>
              </a:rPr>
              <a:t>Jun 8</a:t>
            </a:r>
          </a:p>
        </p:txBody>
      </p:sp>
      <p:sp>
        <p:nvSpPr>
          <p:cNvPr id="43" name="TextBox 42">
            <a:extLst>
              <a:ext uri="{FF2B5EF4-FFF2-40B4-BE49-F238E27FC236}">
                <a16:creationId xmlns:a16="http://schemas.microsoft.com/office/drawing/2014/main" id="{A8949D33-9119-4F3E-AE5C-560CFDBFDE8A}"/>
              </a:ext>
            </a:extLst>
          </p:cNvPr>
          <p:cNvSpPr txBox="1"/>
          <p:nvPr/>
        </p:nvSpPr>
        <p:spPr>
          <a:xfrm>
            <a:off x="8287727" y="4080500"/>
            <a:ext cx="842292" cy="338554"/>
          </a:xfrm>
          <a:prstGeom prst="rect">
            <a:avLst/>
          </a:prstGeom>
          <a:noFill/>
        </p:spPr>
        <p:txBody>
          <a:bodyPr wrap="square" rtlCol="0">
            <a:spAutoFit/>
          </a:bodyPr>
          <a:lstStyle/>
          <a:p>
            <a:pPr algn="ctr"/>
            <a:r>
              <a:rPr lang="en-US" sz="1600" b="1" dirty="0">
                <a:solidFill>
                  <a:srgbClr val="1F5A8B"/>
                </a:solidFill>
              </a:rPr>
              <a:t>6.68%</a:t>
            </a:r>
          </a:p>
        </p:txBody>
      </p:sp>
      <p:pic>
        <p:nvPicPr>
          <p:cNvPr id="11" name="Picture 10">
            <a:extLst>
              <a:ext uri="{FF2B5EF4-FFF2-40B4-BE49-F238E27FC236}">
                <a16:creationId xmlns:a16="http://schemas.microsoft.com/office/drawing/2014/main" id="{D3E90085-3012-FE83-EFCF-6375BC5E47E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601986" y="2638742"/>
            <a:ext cx="2206333" cy="2591565"/>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3E94196F-D4BA-0BD2-6FDB-51581CEE7095}"/>
              </a:ext>
            </a:extLst>
          </p:cNvPr>
          <p:cNvSpPr txBox="1"/>
          <p:nvPr/>
        </p:nvSpPr>
        <p:spPr>
          <a:xfrm>
            <a:off x="6488851" y="5225277"/>
            <a:ext cx="1024609" cy="261610"/>
          </a:xfrm>
          <a:prstGeom prst="rect">
            <a:avLst/>
          </a:prstGeom>
          <a:noFill/>
        </p:spPr>
        <p:txBody>
          <a:bodyPr wrap="square" rtlCol="0">
            <a:spAutoFit/>
          </a:bodyPr>
          <a:lstStyle/>
          <a:p>
            <a:pPr algn="ctr"/>
            <a:r>
              <a:rPr lang="en-US" sz="1100" b="1" dirty="0">
                <a:highlight>
                  <a:srgbClr val="FFFF00"/>
                </a:highlight>
              </a:rPr>
              <a:t>Sep 2025</a:t>
            </a:r>
          </a:p>
        </p:txBody>
      </p:sp>
      <p:sp>
        <p:nvSpPr>
          <p:cNvPr id="12" name="TextBox 11">
            <a:extLst>
              <a:ext uri="{FF2B5EF4-FFF2-40B4-BE49-F238E27FC236}">
                <a16:creationId xmlns:a16="http://schemas.microsoft.com/office/drawing/2014/main" id="{0A609247-B15D-82F2-1AE4-08DC726159E4}"/>
              </a:ext>
            </a:extLst>
          </p:cNvPr>
          <p:cNvSpPr txBox="1"/>
          <p:nvPr/>
        </p:nvSpPr>
        <p:spPr>
          <a:xfrm>
            <a:off x="7433018" y="5159218"/>
            <a:ext cx="1035867" cy="338554"/>
          </a:xfrm>
          <a:prstGeom prst="rect">
            <a:avLst/>
          </a:prstGeom>
          <a:noFill/>
        </p:spPr>
        <p:txBody>
          <a:bodyPr wrap="square" rtlCol="0">
            <a:spAutoFit/>
          </a:bodyPr>
          <a:lstStyle/>
          <a:p>
            <a:pPr algn="ctr"/>
            <a:r>
              <a:rPr lang="en-US" sz="1600" b="1" dirty="0">
                <a:solidFill>
                  <a:srgbClr val="1F5A8B"/>
                </a:solidFill>
              </a:rPr>
              <a:t>5.99%</a:t>
            </a:r>
          </a:p>
        </p:txBody>
      </p:sp>
      <p:sp>
        <p:nvSpPr>
          <p:cNvPr id="16" name="TextBox 15">
            <a:extLst>
              <a:ext uri="{FF2B5EF4-FFF2-40B4-BE49-F238E27FC236}">
                <a16:creationId xmlns:a16="http://schemas.microsoft.com/office/drawing/2014/main" id="{1B299CAC-AC6C-406F-58D2-00E31CD255BE}"/>
              </a:ext>
            </a:extLst>
          </p:cNvPr>
          <p:cNvSpPr txBox="1"/>
          <p:nvPr/>
        </p:nvSpPr>
        <p:spPr>
          <a:xfrm>
            <a:off x="7451285" y="5366967"/>
            <a:ext cx="1024609" cy="261610"/>
          </a:xfrm>
          <a:prstGeom prst="rect">
            <a:avLst/>
          </a:prstGeom>
          <a:noFill/>
        </p:spPr>
        <p:txBody>
          <a:bodyPr wrap="square" rtlCol="0">
            <a:spAutoFit/>
          </a:bodyPr>
          <a:lstStyle/>
          <a:p>
            <a:pPr algn="ctr"/>
            <a:r>
              <a:rPr lang="en-US" sz="1100" b="1" dirty="0">
                <a:highlight>
                  <a:srgbClr val="FFFF00"/>
                </a:highlight>
              </a:rPr>
              <a:t>Feb 2026</a:t>
            </a:r>
          </a:p>
        </p:txBody>
      </p:sp>
      <p:pic>
        <p:nvPicPr>
          <p:cNvPr id="18" name="Picture 17">
            <a:extLst>
              <a:ext uri="{FF2B5EF4-FFF2-40B4-BE49-F238E27FC236}">
                <a16:creationId xmlns:a16="http://schemas.microsoft.com/office/drawing/2014/main" id="{8B4477A7-EEA2-7085-917C-4AE798EC2CB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165068" y="5622612"/>
            <a:ext cx="1853632" cy="104022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B21EC617-170D-A93E-0F3B-889AB98141CD}"/>
              </a:ext>
            </a:extLst>
          </p:cNvPr>
          <p:cNvSpPr txBox="1"/>
          <p:nvPr/>
        </p:nvSpPr>
        <p:spPr>
          <a:xfrm>
            <a:off x="7859257" y="4772680"/>
            <a:ext cx="687204" cy="338554"/>
          </a:xfrm>
          <a:prstGeom prst="rect">
            <a:avLst/>
          </a:prstGeom>
          <a:noFill/>
        </p:spPr>
        <p:txBody>
          <a:bodyPr wrap="square" rtlCol="0">
            <a:spAutoFit/>
          </a:bodyPr>
          <a:lstStyle/>
          <a:p>
            <a:pPr algn="ctr"/>
            <a:r>
              <a:rPr lang="en-US" sz="1600" b="1" dirty="0">
                <a:solidFill>
                  <a:srgbClr val="1F5A8B"/>
                </a:solidFill>
              </a:rPr>
              <a:t>6.3%</a:t>
            </a:r>
          </a:p>
        </p:txBody>
      </p:sp>
      <p:sp>
        <p:nvSpPr>
          <p:cNvPr id="7" name="TextBox 6">
            <a:extLst>
              <a:ext uri="{FF2B5EF4-FFF2-40B4-BE49-F238E27FC236}">
                <a16:creationId xmlns:a16="http://schemas.microsoft.com/office/drawing/2014/main" id="{50F8B5E3-B482-0168-C796-13D5113676CF}"/>
              </a:ext>
            </a:extLst>
          </p:cNvPr>
          <p:cNvSpPr txBox="1"/>
          <p:nvPr/>
        </p:nvSpPr>
        <p:spPr>
          <a:xfrm>
            <a:off x="7810461" y="4979659"/>
            <a:ext cx="783944" cy="261610"/>
          </a:xfrm>
          <a:prstGeom prst="rect">
            <a:avLst/>
          </a:prstGeom>
          <a:noFill/>
        </p:spPr>
        <p:txBody>
          <a:bodyPr wrap="square" rtlCol="0">
            <a:spAutoFit/>
          </a:bodyPr>
          <a:lstStyle/>
          <a:p>
            <a:pPr algn="ctr"/>
            <a:r>
              <a:rPr lang="en-US" sz="1100" b="1" dirty="0">
                <a:highlight>
                  <a:srgbClr val="FFFF00"/>
                </a:highlight>
              </a:rPr>
              <a:t>Apr 17</a:t>
            </a:r>
          </a:p>
        </p:txBody>
      </p:sp>
    </p:spTree>
    <p:extLst>
      <p:ext uri="{BB962C8B-B14F-4D97-AF65-F5344CB8AC3E}">
        <p14:creationId xmlns:p14="http://schemas.microsoft.com/office/powerpoint/2010/main" val="149436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F08E-C210-770C-45D4-0E2199DFC6E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F11E864-4282-D797-DB46-2F11CD89576B}"/>
              </a:ext>
            </a:extLst>
          </p:cNvPr>
          <p:cNvSpPr txBox="1">
            <a:spLocks/>
          </p:cNvSpPr>
          <p:nvPr/>
        </p:nvSpPr>
        <p:spPr>
          <a:xfrm>
            <a:off x="462446" y="140938"/>
            <a:ext cx="8432928" cy="727064"/>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AFFORDABLE PURCHASE PRICE AT 6.65%</a:t>
            </a:r>
          </a:p>
        </p:txBody>
      </p:sp>
      <p:pic>
        <p:nvPicPr>
          <p:cNvPr id="14" name="Picture 13">
            <a:extLst>
              <a:ext uri="{FF2B5EF4-FFF2-40B4-BE49-F238E27FC236}">
                <a16:creationId xmlns:a16="http://schemas.microsoft.com/office/drawing/2014/main" id="{28448D38-4E1A-5179-2D5A-186F287D122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DEA0C1CF-76B3-328A-F16B-B15E8E0A3023}"/>
              </a:ext>
            </a:extLst>
          </p:cNvPr>
          <p:cNvSpPr txBox="1"/>
          <p:nvPr/>
        </p:nvSpPr>
        <p:spPr>
          <a:xfrm>
            <a:off x="9965020" y="738679"/>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7" name="Picture 16" descr="The image displays a credit score report showing a score of 760+ as excellent, an annual income of $140,000, a 10% down payment, and a total monthly payment of $3,267, including principal, interest, PMI, and taxes.&#10;&#10;AI-generated content may be incorrect.">
            <a:extLst>
              <a:ext uri="{FF2B5EF4-FFF2-40B4-BE49-F238E27FC236}">
                <a16:creationId xmlns:a16="http://schemas.microsoft.com/office/drawing/2014/main" id="{5B67E8D6-6291-173D-6CE2-A5798856C9A3}"/>
              </a:ext>
            </a:extLst>
          </p:cNvPr>
          <p:cNvPicPr>
            <a:picLocks noChangeAspect="1"/>
          </p:cNvPicPr>
          <p:nvPr/>
        </p:nvPicPr>
        <p:blipFill>
          <a:blip r:embed="rId4"/>
          <a:stretch>
            <a:fillRect/>
          </a:stretch>
        </p:blipFill>
        <p:spPr>
          <a:xfrm>
            <a:off x="1166320" y="859487"/>
            <a:ext cx="7025180" cy="48825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301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3D086-D5DB-275D-838F-73CD30A3898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8019B02-B3C1-1E72-A62D-BD96AA26A871}"/>
              </a:ext>
            </a:extLst>
          </p:cNvPr>
          <p:cNvSpPr txBox="1">
            <a:spLocks/>
          </p:cNvSpPr>
          <p:nvPr/>
        </p:nvSpPr>
        <p:spPr>
          <a:xfrm>
            <a:off x="0" y="170645"/>
            <a:ext cx="9477375" cy="549105"/>
          </a:xfrm>
          <a:prstGeom prst="rect">
            <a:avLst/>
          </a:prstGeom>
          <a:solidFill>
            <a:schemeClr val="bg1"/>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ESTIMATED FUTURE EQUITY AT 6.65% RATE &amp; 3% APPRECIATION</a:t>
            </a:r>
          </a:p>
        </p:txBody>
      </p:sp>
      <p:pic>
        <p:nvPicPr>
          <p:cNvPr id="14" name="Picture 13">
            <a:extLst>
              <a:ext uri="{FF2B5EF4-FFF2-40B4-BE49-F238E27FC236}">
                <a16:creationId xmlns:a16="http://schemas.microsoft.com/office/drawing/2014/main" id="{386EDBB9-15E1-6A6F-6F40-CAE3A9B5209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D3F22DD7-7F4E-2D3B-0038-712CA5DA635B}"/>
              </a:ext>
            </a:extLst>
          </p:cNvPr>
          <p:cNvSpPr txBox="1"/>
          <p:nvPr/>
        </p:nvSpPr>
        <p:spPr>
          <a:xfrm>
            <a:off x="9965020" y="738679"/>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4" name="Picture 3">
            <a:extLst>
              <a:ext uri="{FF2B5EF4-FFF2-40B4-BE49-F238E27FC236}">
                <a16:creationId xmlns:a16="http://schemas.microsoft.com/office/drawing/2014/main" id="{E3B69598-576E-4AC4-33CD-CA81C5B5336D}"/>
              </a:ext>
            </a:extLst>
          </p:cNvPr>
          <p:cNvPicPr>
            <a:picLocks noChangeAspect="1"/>
          </p:cNvPicPr>
          <p:nvPr/>
        </p:nvPicPr>
        <p:blipFill>
          <a:blip r:embed="rId4"/>
          <a:stretch>
            <a:fillRect/>
          </a:stretch>
        </p:blipFill>
        <p:spPr>
          <a:xfrm>
            <a:off x="1198011" y="1647535"/>
            <a:ext cx="6982799" cy="295316"/>
          </a:xfrm>
          <a:prstGeom prst="rect">
            <a:avLst/>
          </a:prstGeom>
          <a:ln>
            <a:noFill/>
          </a:ln>
          <a:effectLst>
            <a:outerShdw blurRad="292100" dist="139700" dir="2700000" algn="tl" rotWithShape="0">
              <a:srgbClr val="333333">
                <a:alpha val="65000"/>
              </a:srgbClr>
            </a:outerShdw>
          </a:effectLst>
        </p:spPr>
      </p:pic>
      <p:pic>
        <p:nvPicPr>
          <p:cNvPr id="6" name="Picture 5" descr="The image shows a comparison of a home's appreciated value, remaining balance, and principal paid, totaling $74,209 for the fifth year.&#10;&#10;AI-generated content may be incorrect.">
            <a:extLst>
              <a:ext uri="{FF2B5EF4-FFF2-40B4-BE49-F238E27FC236}">
                <a16:creationId xmlns:a16="http://schemas.microsoft.com/office/drawing/2014/main" id="{20DB22A9-E44D-3D27-A706-7322AADBD8C8}"/>
              </a:ext>
            </a:extLst>
          </p:cNvPr>
          <p:cNvPicPr>
            <a:picLocks noChangeAspect="1"/>
          </p:cNvPicPr>
          <p:nvPr/>
        </p:nvPicPr>
        <p:blipFill>
          <a:blip r:embed="rId5"/>
          <a:stretch>
            <a:fillRect/>
          </a:stretch>
        </p:blipFill>
        <p:spPr>
          <a:xfrm>
            <a:off x="2378795" y="2049781"/>
            <a:ext cx="4719783" cy="2121093"/>
          </a:xfrm>
          <a:prstGeom prst="rect">
            <a:avLst/>
          </a:prstGeom>
          <a:ln>
            <a:noFill/>
          </a:ln>
          <a:effectLst>
            <a:outerShdw blurRad="292100" dist="139700" dir="2700000" algn="tl" rotWithShape="0">
              <a:srgbClr val="333333">
                <a:alpha val="65000"/>
              </a:srgbClr>
            </a:outerShdw>
          </a:effectLst>
        </p:spPr>
      </p:pic>
      <p:pic>
        <p:nvPicPr>
          <p:cNvPr id="8" name="Picture 7" descr="The image displays a comparison of financial figures: $160,238 against a 0% figure, a home value of $626,159, a remaining balance of $356,818, an appreciation gain of $160,238, and a principal paid of $62,511.&#10;&#10;AI-generated content may be incorrect.">
            <a:extLst>
              <a:ext uri="{FF2B5EF4-FFF2-40B4-BE49-F238E27FC236}">
                <a16:creationId xmlns:a16="http://schemas.microsoft.com/office/drawing/2014/main" id="{7EF33F69-9BBA-62BE-1BE1-C1D6640BEFB4}"/>
              </a:ext>
            </a:extLst>
          </p:cNvPr>
          <p:cNvPicPr>
            <a:picLocks noChangeAspect="1"/>
          </p:cNvPicPr>
          <p:nvPr/>
        </p:nvPicPr>
        <p:blipFill>
          <a:blip r:embed="rId6"/>
          <a:stretch>
            <a:fillRect/>
          </a:stretch>
        </p:blipFill>
        <p:spPr>
          <a:xfrm>
            <a:off x="2378795" y="4361280"/>
            <a:ext cx="4719783" cy="2092999"/>
          </a:xfrm>
          <a:prstGeom prst="rect">
            <a:avLst/>
          </a:prstGeom>
          <a:ln>
            <a:noFill/>
          </a:ln>
          <a:effectLst>
            <a:outerShdw blurRad="292100" dist="139700" dir="2700000" algn="tl" rotWithShape="0">
              <a:srgbClr val="333333">
                <a:alpha val="65000"/>
              </a:srgbClr>
            </a:outerShdw>
          </a:effectLst>
        </p:spPr>
      </p:pic>
      <p:pic>
        <p:nvPicPr>
          <p:cNvPr id="10" name="Picture 9" descr="The image displays a loan payment breakdown for a $465,921 property, with a down payment of $46,592, a PMI drop-off, and an 80% LTV loan term.&#10;&#10;AI-generated content may be incorrect.">
            <a:extLst>
              <a:ext uri="{FF2B5EF4-FFF2-40B4-BE49-F238E27FC236}">
                <a16:creationId xmlns:a16="http://schemas.microsoft.com/office/drawing/2014/main" id="{EB207E5E-0511-114C-0E43-A7BB93C4F1BF}"/>
              </a:ext>
            </a:extLst>
          </p:cNvPr>
          <p:cNvPicPr>
            <a:picLocks noChangeAspect="1"/>
          </p:cNvPicPr>
          <p:nvPr/>
        </p:nvPicPr>
        <p:blipFill>
          <a:blip r:embed="rId7"/>
          <a:stretch>
            <a:fillRect/>
          </a:stretch>
        </p:blipFill>
        <p:spPr>
          <a:xfrm>
            <a:off x="1395288" y="681528"/>
            <a:ext cx="6287377" cy="857370"/>
          </a:xfrm>
          <a:prstGeom prst="rect">
            <a:avLst/>
          </a:prstGeom>
        </p:spPr>
      </p:pic>
    </p:spTree>
    <p:extLst>
      <p:ext uri="{BB962C8B-B14F-4D97-AF65-F5344CB8AC3E}">
        <p14:creationId xmlns:p14="http://schemas.microsoft.com/office/powerpoint/2010/main" val="1589324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8B74EA-DA25-04EF-CE9F-408FD4E20C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2284" y="1150195"/>
            <a:ext cx="5153467" cy="5139251"/>
          </a:xfrm>
          <a:prstGeom prst="rect">
            <a:avLst/>
          </a:prstGeom>
        </p:spPr>
      </p:pic>
      <p:sp>
        <p:nvSpPr>
          <p:cNvPr id="19" name="TextBox 18"/>
          <p:cNvSpPr txBox="1"/>
          <p:nvPr/>
        </p:nvSpPr>
        <p:spPr>
          <a:xfrm>
            <a:off x="576451" y="270562"/>
            <a:ext cx="8010374" cy="584775"/>
          </a:xfrm>
          <a:prstGeom prst="rect">
            <a:avLst/>
          </a:prstGeom>
          <a:noFill/>
        </p:spPr>
        <p:txBody>
          <a:bodyPr wrap="square" rtlCol="0">
            <a:spAutoFit/>
          </a:bodyPr>
          <a:lstStyle/>
          <a:p>
            <a:pPr algn="ctr"/>
            <a:r>
              <a:rPr lang="en-US" sz="3200" b="1" dirty="0"/>
              <a:t>Accepted Contracts - Weekly Counts</a:t>
            </a:r>
          </a:p>
        </p:txBody>
      </p:sp>
      <p:pic>
        <p:nvPicPr>
          <p:cNvPr id="6" name="Picture 5">
            <a:extLst>
              <a:ext uri="{FF2B5EF4-FFF2-40B4-BE49-F238E27FC236}">
                <a16:creationId xmlns:a16="http://schemas.microsoft.com/office/drawing/2014/main" id="{B78FC302-5552-B760-6899-5B94A8F442B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FB392A12-E6C9-2DA4-7E79-4C7D74A6EE2B}"/>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grpSp>
        <p:nvGrpSpPr>
          <p:cNvPr id="20" name="Group 19">
            <a:extLst>
              <a:ext uri="{FF2B5EF4-FFF2-40B4-BE49-F238E27FC236}">
                <a16:creationId xmlns:a16="http://schemas.microsoft.com/office/drawing/2014/main" id="{ABC70544-F7F8-A6A5-9DCD-B29E1D6A604F}"/>
              </a:ext>
            </a:extLst>
          </p:cNvPr>
          <p:cNvGrpSpPr/>
          <p:nvPr/>
        </p:nvGrpSpPr>
        <p:grpSpPr>
          <a:xfrm>
            <a:off x="6108560" y="1086387"/>
            <a:ext cx="3237947" cy="4673474"/>
            <a:chOff x="7128030" y="1905045"/>
            <a:chExt cx="3237947" cy="4673474"/>
          </a:xfrm>
        </p:grpSpPr>
        <p:pic>
          <p:nvPicPr>
            <p:cNvPr id="9" name="Picture 8">
              <a:extLst>
                <a:ext uri="{FF2B5EF4-FFF2-40B4-BE49-F238E27FC236}">
                  <a16:creationId xmlns:a16="http://schemas.microsoft.com/office/drawing/2014/main" id="{A2C565D6-9AFB-8008-AFD9-22091E422EF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244902" y="1905045"/>
              <a:ext cx="3121075" cy="4673474"/>
            </a:xfrm>
            <a:prstGeom prst="rect">
              <a:avLst/>
            </a:prstGeom>
          </p:spPr>
        </p:pic>
        <p:sp>
          <p:nvSpPr>
            <p:cNvPr id="10" name="TextBox 9">
              <a:extLst>
                <a:ext uri="{FF2B5EF4-FFF2-40B4-BE49-F238E27FC236}">
                  <a16:creationId xmlns:a16="http://schemas.microsoft.com/office/drawing/2014/main" id="{C3783FB6-6310-71BC-4830-A936F070B7D7}"/>
                </a:ext>
              </a:extLst>
            </p:cNvPr>
            <p:cNvSpPr txBox="1"/>
            <p:nvPr/>
          </p:nvSpPr>
          <p:spPr>
            <a:xfrm>
              <a:off x="9165827" y="3204505"/>
              <a:ext cx="1200150" cy="646331"/>
            </a:xfrm>
            <a:prstGeom prst="rect">
              <a:avLst/>
            </a:prstGeom>
            <a:noFill/>
          </p:spPr>
          <p:txBody>
            <a:bodyPr wrap="square" rtlCol="0">
              <a:spAutoFit/>
            </a:bodyPr>
            <a:lstStyle/>
            <a:p>
              <a:pPr algn="ctr"/>
              <a:r>
                <a:rPr lang="en-US" dirty="0">
                  <a:solidFill>
                    <a:schemeClr val="bg1"/>
                  </a:solidFill>
                </a:rPr>
                <a:t>Mortgage Rates</a:t>
              </a:r>
            </a:p>
          </p:txBody>
        </p:sp>
        <p:sp>
          <p:nvSpPr>
            <p:cNvPr id="11" name="TextBox 10">
              <a:extLst>
                <a:ext uri="{FF2B5EF4-FFF2-40B4-BE49-F238E27FC236}">
                  <a16:creationId xmlns:a16="http://schemas.microsoft.com/office/drawing/2014/main" id="{2799C726-1C94-A56E-0B18-D1098291AB20}"/>
                </a:ext>
              </a:extLst>
            </p:cNvPr>
            <p:cNvSpPr txBox="1"/>
            <p:nvPr/>
          </p:nvSpPr>
          <p:spPr>
            <a:xfrm rot="5210218">
              <a:off x="8224858" y="5278667"/>
              <a:ext cx="1200150" cy="369332"/>
            </a:xfrm>
            <a:prstGeom prst="rect">
              <a:avLst/>
            </a:prstGeom>
            <a:noFill/>
          </p:spPr>
          <p:txBody>
            <a:bodyPr wrap="square" rtlCol="0">
              <a:spAutoFit/>
            </a:bodyPr>
            <a:lstStyle/>
            <a:p>
              <a:pPr algn="ctr"/>
              <a:r>
                <a:rPr lang="en-US" dirty="0">
                  <a:solidFill>
                    <a:schemeClr val="bg1"/>
                  </a:solidFill>
                </a:rPr>
                <a:t>Demand</a:t>
              </a:r>
            </a:p>
          </p:txBody>
        </p:sp>
        <p:sp>
          <p:nvSpPr>
            <p:cNvPr id="12" name="TextBox 11">
              <a:extLst>
                <a:ext uri="{FF2B5EF4-FFF2-40B4-BE49-F238E27FC236}">
                  <a16:creationId xmlns:a16="http://schemas.microsoft.com/office/drawing/2014/main" id="{4CC60C7E-510F-FC8B-E619-6C08B404D927}"/>
                </a:ext>
              </a:extLst>
            </p:cNvPr>
            <p:cNvSpPr txBox="1"/>
            <p:nvPr/>
          </p:nvSpPr>
          <p:spPr>
            <a:xfrm>
              <a:off x="7128030" y="3575050"/>
              <a:ext cx="1200150" cy="646331"/>
            </a:xfrm>
            <a:prstGeom prst="rect">
              <a:avLst/>
            </a:prstGeom>
            <a:noFill/>
          </p:spPr>
          <p:txBody>
            <a:bodyPr wrap="square" rtlCol="0">
              <a:spAutoFit/>
            </a:bodyPr>
            <a:lstStyle/>
            <a:p>
              <a:pPr algn="ctr"/>
              <a:r>
                <a:rPr lang="en-US" b="1" dirty="0"/>
                <a:t>Housing Industry</a:t>
              </a:r>
            </a:p>
          </p:txBody>
        </p:sp>
      </p:grpSp>
      <p:sp>
        <p:nvSpPr>
          <p:cNvPr id="16" name="TextBox 15">
            <a:extLst>
              <a:ext uri="{FF2B5EF4-FFF2-40B4-BE49-F238E27FC236}">
                <a16:creationId xmlns:a16="http://schemas.microsoft.com/office/drawing/2014/main" id="{F525B544-76C1-0D66-7A69-59E30794ED39}"/>
              </a:ext>
            </a:extLst>
          </p:cNvPr>
          <p:cNvSpPr txBox="1"/>
          <p:nvPr/>
        </p:nvSpPr>
        <p:spPr>
          <a:xfrm>
            <a:off x="2122178" y="1840133"/>
            <a:ext cx="1020688" cy="369332"/>
          </a:xfrm>
          <a:prstGeom prst="rect">
            <a:avLst/>
          </a:prstGeom>
          <a:noFill/>
        </p:spPr>
        <p:txBody>
          <a:bodyPr wrap="square" rtlCol="0">
            <a:spAutoFit/>
          </a:bodyPr>
          <a:lstStyle/>
          <a:p>
            <a:r>
              <a:rPr lang="en-US" dirty="0"/>
              <a:t>Apr-May</a:t>
            </a:r>
          </a:p>
        </p:txBody>
      </p:sp>
      <p:sp>
        <p:nvSpPr>
          <p:cNvPr id="14" name="TextBox 13">
            <a:extLst>
              <a:ext uri="{FF2B5EF4-FFF2-40B4-BE49-F238E27FC236}">
                <a16:creationId xmlns:a16="http://schemas.microsoft.com/office/drawing/2014/main" id="{F28BA6A8-1094-930F-4AD9-0BCF49CE0D85}"/>
              </a:ext>
            </a:extLst>
          </p:cNvPr>
          <p:cNvSpPr txBox="1"/>
          <p:nvPr/>
        </p:nvSpPr>
        <p:spPr>
          <a:xfrm>
            <a:off x="2896869" y="2658144"/>
            <a:ext cx="624646" cy="307777"/>
          </a:xfrm>
          <a:prstGeom prst="rect">
            <a:avLst/>
          </a:prstGeom>
          <a:noFill/>
        </p:spPr>
        <p:txBody>
          <a:bodyPr wrap="square" rtlCol="0">
            <a:spAutoFit/>
          </a:bodyPr>
          <a:lstStyle/>
          <a:p>
            <a:r>
              <a:rPr lang="en-US" sz="1400" b="1" dirty="0">
                <a:solidFill>
                  <a:srgbClr val="698CB1"/>
                </a:solidFill>
              </a:rPr>
              <a:t>2025</a:t>
            </a:r>
          </a:p>
        </p:txBody>
      </p:sp>
      <p:sp>
        <p:nvSpPr>
          <p:cNvPr id="3" name="TextBox 2">
            <a:extLst>
              <a:ext uri="{FF2B5EF4-FFF2-40B4-BE49-F238E27FC236}">
                <a16:creationId xmlns:a16="http://schemas.microsoft.com/office/drawing/2014/main" id="{6CF5ECE4-B57C-97BD-9B7C-9F2212BE8B4B}"/>
              </a:ext>
            </a:extLst>
          </p:cNvPr>
          <p:cNvSpPr txBox="1"/>
          <p:nvPr/>
        </p:nvSpPr>
        <p:spPr>
          <a:xfrm>
            <a:off x="3440238" y="1899014"/>
            <a:ext cx="2643203" cy="1077218"/>
          </a:xfrm>
          <a:prstGeom prst="rect">
            <a:avLst/>
          </a:prstGeom>
          <a:noFill/>
        </p:spPr>
        <p:txBody>
          <a:bodyPr wrap="square" rtlCol="0">
            <a:spAutoFit/>
          </a:bodyPr>
          <a:lstStyle/>
          <a:p>
            <a:pPr algn="ctr"/>
            <a:r>
              <a:rPr lang="en-US" sz="3200" b="1" dirty="0"/>
              <a:t>NEW CONTRACTS</a:t>
            </a:r>
          </a:p>
        </p:txBody>
      </p:sp>
      <p:sp>
        <p:nvSpPr>
          <p:cNvPr id="25" name="TextBox 24">
            <a:extLst>
              <a:ext uri="{FF2B5EF4-FFF2-40B4-BE49-F238E27FC236}">
                <a16:creationId xmlns:a16="http://schemas.microsoft.com/office/drawing/2014/main" id="{867ADB54-94B2-62DB-D51C-914E910AD3BE}"/>
              </a:ext>
            </a:extLst>
          </p:cNvPr>
          <p:cNvSpPr txBox="1"/>
          <p:nvPr/>
        </p:nvSpPr>
        <p:spPr>
          <a:xfrm>
            <a:off x="2697004" y="3542904"/>
            <a:ext cx="743234" cy="338554"/>
          </a:xfrm>
          <a:prstGeom prst="rect">
            <a:avLst/>
          </a:prstGeom>
          <a:noFill/>
        </p:spPr>
        <p:txBody>
          <a:bodyPr wrap="square" rtlCol="0">
            <a:spAutoFit/>
          </a:bodyPr>
          <a:lstStyle/>
          <a:p>
            <a:r>
              <a:rPr lang="en-US" sz="1600" b="1" dirty="0">
                <a:solidFill>
                  <a:srgbClr val="F39F4A"/>
                </a:solidFill>
              </a:rPr>
              <a:t>2026</a:t>
            </a:r>
          </a:p>
        </p:txBody>
      </p:sp>
      <p:pic>
        <p:nvPicPr>
          <p:cNvPr id="27" name="Picture 26">
            <a:extLst>
              <a:ext uri="{FF2B5EF4-FFF2-40B4-BE49-F238E27FC236}">
                <a16:creationId xmlns:a16="http://schemas.microsoft.com/office/drawing/2014/main" id="{DE15C550-ACBC-1448-A29F-475AC9FE254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55608" y="4433557"/>
            <a:ext cx="1017858" cy="1352296"/>
          </a:xfrm>
          <a:prstGeom prst="rect">
            <a:avLst/>
          </a:prstGeom>
        </p:spPr>
      </p:pic>
      <p:sp>
        <p:nvSpPr>
          <p:cNvPr id="2" name="TextBox 1">
            <a:extLst>
              <a:ext uri="{FF2B5EF4-FFF2-40B4-BE49-F238E27FC236}">
                <a16:creationId xmlns:a16="http://schemas.microsoft.com/office/drawing/2014/main" id="{EC6E0836-BF70-3988-15CE-261AB2B9FBAE}"/>
              </a:ext>
            </a:extLst>
          </p:cNvPr>
          <p:cNvSpPr txBox="1"/>
          <p:nvPr/>
        </p:nvSpPr>
        <p:spPr>
          <a:xfrm>
            <a:off x="1937000" y="3569817"/>
            <a:ext cx="889965" cy="369332"/>
          </a:xfrm>
          <a:prstGeom prst="rect">
            <a:avLst/>
          </a:prstGeom>
          <a:noFill/>
        </p:spPr>
        <p:txBody>
          <a:bodyPr wrap="square" rtlCol="0">
            <a:spAutoFit/>
          </a:bodyPr>
          <a:lstStyle/>
          <a:p>
            <a:r>
              <a:rPr lang="en-US" dirty="0">
                <a:highlight>
                  <a:srgbClr val="FFFF00"/>
                </a:highlight>
              </a:rPr>
              <a:t>-14.5%</a:t>
            </a:r>
          </a:p>
        </p:txBody>
      </p:sp>
      <p:sp>
        <p:nvSpPr>
          <p:cNvPr id="17" name="TextBox 16">
            <a:extLst>
              <a:ext uri="{FF2B5EF4-FFF2-40B4-BE49-F238E27FC236}">
                <a16:creationId xmlns:a16="http://schemas.microsoft.com/office/drawing/2014/main" id="{A15982A8-EE2F-1EEB-C5C7-60D63F3CBEC2}"/>
              </a:ext>
            </a:extLst>
          </p:cNvPr>
          <p:cNvSpPr txBox="1"/>
          <p:nvPr/>
        </p:nvSpPr>
        <p:spPr>
          <a:xfrm>
            <a:off x="2209809" y="3182626"/>
            <a:ext cx="889965" cy="461665"/>
          </a:xfrm>
          <a:prstGeom prst="rect">
            <a:avLst/>
          </a:prstGeom>
          <a:noFill/>
        </p:spPr>
        <p:txBody>
          <a:bodyPr wrap="square" rtlCol="0">
            <a:spAutoFit/>
          </a:bodyPr>
          <a:lstStyle/>
          <a:p>
            <a:pPr algn="ctr"/>
            <a:r>
              <a:rPr lang="en-US" sz="1200" i="1" dirty="0"/>
              <a:t>Memorial Day</a:t>
            </a:r>
          </a:p>
        </p:txBody>
      </p:sp>
      <p:sp>
        <p:nvSpPr>
          <p:cNvPr id="21" name="TextBox 20">
            <a:extLst>
              <a:ext uri="{FF2B5EF4-FFF2-40B4-BE49-F238E27FC236}">
                <a16:creationId xmlns:a16="http://schemas.microsoft.com/office/drawing/2014/main" id="{FE73E8EA-A7D7-DFCF-7844-A7669551123C}"/>
              </a:ext>
            </a:extLst>
          </p:cNvPr>
          <p:cNvSpPr txBox="1"/>
          <p:nvPr/>
        </p:nvSpPr>
        <p:spPr>
          <a:xfrm>
            <a:off x="3170770" y="3553215"/>
            <a:ext cx="656988" cy="461665"/>
          </a:xfrm>
          <a:prstGeom prst="rect">
            <a:avLst/>
          </a:prstGeom>
          <a:noFill/>
        </p:spPr>
        <p:txBody>
          <a:bodyPr wrap="square" rtlCol="0">
            <a:spAutoFit/>
          </a:bodyPr>
          <a:lstStyle/>
          <a:p>
            <a:pPr algn="ctr"/>
            <a:r>
              <a:rPr lang="en-US" sz="1200" i="1" dirty="0"/>
              <a:t>4</a:t>
            </a:r>
            <a:r>
              <a:rPr lang="en-US" sz="1200" i="1" baseline="30000" dirty="0"/>
              <a:t>th</a:t>
            </a:r>
            <a:r>
              <a:rPr lang="en-US" sz="1200" i="1" dirty="0"/>
              <a:t> of July</a:t>
            </a:r>
          </a:p>
        </p:txBody>
      </p:sp>
      <p:sp>
        <p:nvSpPr>
          <p:cNvPr id="22" name="TextBox 21">
            <a:extLst>
              <a:ext uri="{FF2B5EF4-FFF2-40B4-BE49-F238E27FC236}">
                <a16:creationId xmlns:a16="http://schemas.microsoft.com/office/drawing/2014/main" id="{1FAB237F-69B6-6A24-01D1-676DCEFCCB46}"/>
              </a:ext>
            </a:extLst>
          </p:cNvPr>
          <p:cNvSpPr txBox="1"/>
          <p:nvPr/>
        </p:nvSpPr>
        <p:spPr>
          <a:xfrm>
            <a:off x="3924650" y="3779055"/>
            <a:ext cx="656988" cy="461665"/>
          </a:xfrm>
          <a:prstGeom prst="rect">
            <a:avLst/>
          </a:prstGeom>
          <a:noFill/>
        </p:spPr>
        <p:txBody>
          <a:bodyPr wrap="square" rtlCol="0">
            <a:spAutoFit/>
          </a:bodyPr>
          <a:lstStyle/>
          <a:p>
            <a:pPr algn="ctr"/>
            <a:r>
              <a:rPr lang="en-US" sz="1200" i="1" dirty="0"/>
              <a:t>Labor Day</a:t>
            </a:r>
          </a:p>
        </p:txBody>
      </p:sp>
      <p:sp>
        <p:nvSpPr>
          <p:cNvPr id="23" name="TextBox 22">
            <a:extLst>
              <a:ext uri="{FF2B5EF4-FFF2-40B4-BE49-F238E27FC236}">
                <a16:creationId xmlns:a16="http://schemas.microsoft.com/office/drawing/2014/main" id="{3BA63397-5C3C-043B-F593-7CBB9365C6AE}"/>
              </a:ext>
            </a:extLst>
          </p:cNvPr>
          <p:cNvSpPr txBox="1"/>
          <p:nvPr/>
        </p:nvSpPr>
        <p:spPr>
          <a:xfrm>
            <a:off x="4890503" y="4047883"/>
            <a:ext cx="759291" cy="461665"/>
          </a:xfrm>
          <a:prstGeom prst="rect">
            <a:avLst/>
          </a:prstGeom>
          <a:noFill/>
        </p:spPr>
        <p:txBody>
          <a:bodyPr wrap="square" rtlCol="0">
            <a:spAutoFit/>
          </a:bodyPr>
          <a:lstStyle/>
          <a:p>
            <a:pPr algn="ctr"/>
            <a:r>
              <a:rPr lang="en-US" sz="1200" i="1" dirty="0"/>
              <a:t>Thanks-giving</a:t>
            </a:r>
          </a:p>
        </p:txBody>
      </p:sp>
    </p:spTree>
    <p:extLst>
      <p:ext uri="{BB962C8B-B14F-4D97-AF65-F5344CB8AC3E}">
        <p14:creationId xmlns:p14="http://schemas.microsoft.com/office/powerpoint/2010/main" val="245756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EF20-8EA7-189A-C09F-F8A64119C742}"/>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A7785FD8-8958-3F84-7C74-5BE20E155E6A}"/>
              </a:ext>
            </a:extLst>
          </p:cNvPr>
          <p:cNvSpPr txBox="1"/>
          <p:nvPr/>
        </p:nvSpPr>
        <p:spPr>
          <a:xfrm>
            <a:off x="206247" y="270562"/>
            <a:ext cx="8875836" cy="584775"/>
          </a:xfrm>
          <a:prstGeom prst="rect">
            <a:avLst/>
          </a:prstGeom>
          <a:noFill/>
        </p:spPr>
        <p:txBody>
          <a:bodyPr wrap="square" rtlCol="0">
            <a:spAutoFit/>
          </a:bodyPr>
          <a:lstStyle/>
          <a:p>
            <a:pPr algn="ctr"/>
            <a:r>
              <a:rPr lang="en-US" sz="3200" b="1" dirty="0"/>
              <a:t>TOTAL UNDER CONTRACT- Weekly Counts</a:t>
            </a:r>
          </a:p>
        </p:txBody>
      </p:sp>
      <p:pic>
        <p:nvPicPr>
          <p:cNvPr id="6" name="Picture 5">
            <a:extLst>
              <a:ext uri="{FF2B5EF4-FFF2-40B4-BE49-F238E27FC236}">
                <a16:creationId xmlns:a16="http://schemas.microsoft.com/office/drawing/2014/main" id="{1694035A-1A73-6B2A-F7BD-8594FBD901E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239274AA-40AA-40AC-A2D9-5017234CEA9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4" name="Picture 3">
            <a:extLst>
              <a:ext uri="{FF2B5EF4-FFF2-40B4-BE49-F238E27FC236}">
                <a16:creationId xmlns:a16="http://schemas.microsoft.com/office/drawing/2014/main" id="{22114217-3C1F-FFC2-D75C-F30C515030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6880" y="991546"/>
            <a:ext cx="8244920" cy="5211411"/>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A44C5AB-F463-806B-9D76-4BF04EBAE186}"/>
              </a:ext>
            </a:extLst>
          </p:cNvPr>
          <p:cNvSpPr txBox="1"/>
          <p:nvPr/>
        </p:nvSpPr>
        <p:spPr>
          <a:xfrm>
            <a:off x="5997873" y="3997142"/>
            <a:ext cx="2643203" cy="1569660"/>
          </a:xfrm>
          <a:prstGeom prst="rect">
            <a:avLst/>
          </a:prstGeom>
          <a:noFill/>
        </p:spPr>
        <p:txBody>
          <a:bodyPr wrap="square" rtlCol="0">
            <a:spAutoFit/>
          </a:bodyPr>
          <a:lstStyle/>
          <a:p>
            <a:pPr algn="ctr"/>
            <a:r>
              <a:rPr lang="en-US" sz="3200" b="1" dirty="0"/>
              <a:t>EVERYTHING UNDER CONTRACT</a:t>
            </a:r>
          </a:p>
        </p:txBody>
      </p:sp>
      <p:sp>
        <p:nvSpPr>
          <p:cNvPr id="9" name="TextBox 8">
            <a:extLst>
              <a:ext uri="{FF2B5EF4-FFF2-40B4-BE49-F238E27FC236}">
                <a16:creationId xmlns:a16="http://schemas.microsoft.com/office/drawing/2014/main" id="{6B607C28-401E-05C9-5DDB-448A57EE6A0D}"/>
              </a:ext>
            </a:extLst>
          </p:cNvPr>
          <p:cNvSpPr txBox="1"/>
          <p:nvPr/>
        </p:nvSpPr>
        <p:spPr>
          <a:xfrm>
            <a:off x="4719340" y="2739261"/>
            <a:ext cx="791426" cy="369332"/>
          </a:xfrm>
          <a:prstGeom prst="rect">
            <a:avLst/>
          </a:prstGeom>
          <a:noFill/>
        </p:spPr>
        <p:txBody>
          <a:bodyPr wrap="square" rtlCol="0">
            <a:spAutoFit/>
          </a:bodyPr>
          <a:lstStyle/>
          <a:p>
            <a:r>
              <a:rPr lang="en-US" b="1" dirty="0">
                <a:solidFill>
                  <a:srgbClr val="C00000"/>
                </a:solidFill>
              </a:rPr>
              <a:t>2025</a:t>
            </a:r>
          </a:p>
        </p:txBody>
      </p:sp>
      <p:sp>
        <p:nvSpPr>
          <p:cNvPr id="12" name="TextBox 11">
            <a:extLst>
              <a:ext uri="{FF2B5EF4-FFF2-40B4-BE49-F238E27FC236}">
                <a16:creationId xmlns:a16="http://schemas.microsoft.com/office/drawing/2014/main" id="{43CB1575-4031-C71A-C972-0FDEA08F3271}"/>
              </a:ext>
            </a:extLst>
          </p:cNvPr>
          <p:cNvSpPr txBox="1"/>
          <p:nvPr/>
        </p:nvSpPr>
        <p:spPr>
          <a:xfrm>
            <a:off x="4361867" y="2000764"/>
            <a:ext cx="924598" cy="400110"/>
          </a:xfrm>
          <a:prstGeom prst="rect">
            <a:avLst/>
          </a:prstGeom>
          <a:noFill/>
        </p:spPr>
        <p:txBody>
          <a:bodyPr wrap="square" rtlCol="0">
            <a:spAutoFit/>
          </a:bodyPr>
          <a:lstStyle/>
          <a:p>
            <a:r>
              <a:rPr lang="en-US" sz="2000" b="1" dirty="0">
                <a:solidFill>
                  <a:srgbClr val="27A12A"/>
                </a:solidFill>
              </a:rPr>
              <a:t>2026</a:t>
            </a:r>
          </a:p>
        </p:txBody>
      </p:sp>
      <p:sp>
        <p:nvSpPr>
          <p:cNvPr id="15" name="TextBox 14">
            <a:extLst>
              <a:ext uri="{FF2B5EF4-FFF2-40B4-BE49-F238E27FC236}">
                <a16:creationId xmlns:a16="http://schemas.microsoft.com/office/drawing/2014/main" id="{3FD73222-5EEA-BD64-B0C5-7774C28E7D3F}"/>
              </a:ext>
            </a:extLst>
          </p:cNvPr>
          <p:cNvSpPr txBox="1"/>
          <p:nvPr/>
        </p:nvSpPr>
        <p:spPr>
          <a:xfrm>
            <a:off x="5286465" y="2400874"/>
            <a:ext cx="783487" cy="369332"/>
          </a:xfrm>
          <a:prstGeom prst="rect">
            <a:avLst/>
          </a:prstGeom>
          <a:noFill/>
        </p:spPr>
        <p:txBody>
          <a:bodyPr wrap="square" rtlCol="0">
            <a:spAutoFit/>
          </a:bodyPr>
          <a:lstStyle/>
          <a:p>
            <a:r>
              <a:rPr lang="en-US" dirty="0">
                <a:highlight>
                  <a:srgbClr val="FFFF00"/>
                </a:highlight>
              </a:rPr>
              <a:t>+4.3%</a:t>
            </a:r>
          </a:p>
        </p:txBody>
      </p:sp>
      <p:pic>
        <p:nvPicPr>
          <p:cNvPr id="18" name="Picture 17">
            <a:extLst>
              <a:ext uri="{FF2B5EF4-FFF2-40B4-BE49-F238E27FC236}">
                <a16:creationId xmlns:a16="http://schemas.microsoft.com/office/drawing/2014/main" id="{12915455-DC8E-5ED9-167F-ED976E1026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19382" y="3892883"/>
            <a:ext cx="2789464" cy="1562100"/>
          </a:xfrm>
          <a:prstGeom prst="rect">
            <a:avLst/>
          </a:prstGeom>
        </p:spPr>
      </p:pic>
      <p:sp>
        <p:nvSpPr>
          <p:cNvPr id="20" name="TextBox 19">
            <a:extLst>
              <a:ext uri="{FF2B5EF4-FFF2-40B4-BE49-F238E27FC236}">
                <a16:creationId xmlns:a16="http://schemas.microsoft.com/office/drawing/2014/main" id="{C8FAD80C-0E5C-DC2B-D03D-9384B9B1BBEE}"/>
              </a:ext>
            </a:extLst>
          </p:cNvPr>
          <p:cNvSpPr txBox="1"/>
          <p:nvPr/>
        </p:nvSpPr>
        <p:spPr>
          <a:xfrm>
            <a:off x="2852707" y="3564742"/>
            <a:ext cx="2433758" cy="369332"/>
          </a:xfrm>
          <a:prstGeom prst="rect">
            <a:avLst/>
          </a:prstGeom>
          <a:noFill/>
        </p:spPr>
        <p:txBody>
          <a:bodyPr wrap="square" rtlCol="0">
            <a:spAutoFit/>
          </a:bodyPr>
          <a:lstStyle/>
          <a:p>
            <a:r>
              <a:rPr lang="en-US" dirty="0">
                <a:ln>
                  <a:solidFill>
                    <a:schemeClr val="tx1"/>
                  </a:solidFill>
                </a:ln>
                <a:solidFill>
                  <a:schemeClr val="bg1"/>
                </a:solidFill>
                <a:latin typeface="Impact" panose="020B0806030902050204" pitchFamily="34" charset="0"/>
              </a:rPr>
              <a:t>SUMMER IS HERE:</a:t>
            </a:r>
          </a:p>
        </p:txBody>
      </p:sp>
    </p:spTree>
    <p:extLst>
      <p:ext uri="{BB962C8B-B14F-4D97-AF65-F5344CB8AC3E}">
        <p14:creationId xmlns:p14="http://schemas.microsoft.com/office/powerpoint/2010/main" val="923971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9A05291-1122-4A35-8CFB-035130B1E5E3}"/>
              </a:ext>
            </a:extLst>
          </p:cNvPr>
          <p:cNvSpPr txBox="1"/>
          <p:nvPr/>
        </p:nvSpPr>
        <p:spPr>
          <a:xfrm>
            <a:off x="927100" y="445238"/>
            <a:ext cx="8052883" cy="584775"/>
          </a:xfrm>
          <a:prstGeom prst="rect">
            <a:avLst/>
          </a:prstGeom>
          <a:noFill/>
        </p:spPr>
        <p:txBody>
          <a:bodyPr wrap="square" rtlCol="0">
            <a:spAutoFit/>
          </a:bodyPr>
          <a:lstStyle/>
          <a:p>
            <a:pPr algn="ctr"/>
            <a:r>
              <a:rPr lang="en-US" sz="3200" b="1" dirty="0"/>
              <a:t>CROMFORD MARKET INDEX</a:t>
            </a:r>
          </a:p>
        </p:txBody>
      </p:sp>
      <p:pic>
        <p:nvPicPr>
          <p:cNvPr id="2" name="Picture 1">
            <a:extLst>
              <a:ext uri="{FF2B5EF4-FFF2-40B4-BE49-F238E27FC236}">
                <a16:creationId xmlns:a16="http://schemas.microsoft.com/office/drawing/2014/main" id="{E3AF870B-A517-4E5A-BFC3-7DCD41B1C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985" y="584412"/>
            <a:ext cx="9305160" cy="6744811"/>
          </a:xfrm>
          <a:prstGeom prst="rect">
            <a:avLst/>
          </a:prstGeom>
        </p:spPr>
      </p:pic>
      <p:pic>
        <p:nvPicPr>
          <p:cNvPr id="4" name="Picture 3">
            <a:extLst>
              <a:ext uri="{FF2B5EF4-FFF2-40B4-BE49-F238E27FC236}">
                <a16:creationId xmlns:a16="http://schemas.microsoft.com/office/drawing/2014/main" id="{14DF417B-9F5F-2B57-81E8-E5DAA4F82ED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A71000DE-AE54-65D8-1D93-28107F66B8E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Tree>
    <p:extLst>
      <p:ext uri="{BB962C8B-B14F-4D97-AF65-F5344CB8AC3E}">
        <p14:creationId xmlns:p14="http://schemas.microsoft.com/office/powerpoint/2010/main" val="1546043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AE3B99-E285-471B-BF4B-E2669AAC83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64197" y="4224776"/>
            <a:ext cx="2410099" cy="2139025"/>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A801E8CE-D21C-4AE4-92AA-386DFDE5843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7019" y="4229819"/>
            <a:ext cx="2447444" cy="215154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A8E8EF37-A23D-47FF-9976-4D543D5459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77745" y="4216107"/>
            <a:ext cx="2478640" cy="2178968"/>
          </a:xfrm>
          <a:prstGeom prst="rect">
            <a:avLst/>
          </a:prstGeom>
          <a:ln>
            <a:noFill/>
          </a:ln>
          <a:effectLst>
            <a:outerShdw blurRad="292100" dist="139700" dir="2700000" algn="tl" rotWithShape="0">
              <a:srgbClr val="333333">
                <a:alpha val="65000"/>
              </a:srgbClr>
            </a:outerShdw>
          </a:effectLst>
        </p:spPr>
      </p:pic>
      <p:sp>
        <p:nvSpPr>
          <p:cNvPr id="19" name="TextBox 18"/>
          <p:cNvSpPr txBox="1"/>
          <p:nvPr/>
        </p:nvSpPr>
        <p:spPr>
          <a:xfrm>
            <a:off x="831725" y="125376"/>
            <a:ext cx="7598229" cy="584775"/>
          </a:xfrm>
          <a:prstGeom prst="rect">
            <a:avLst/>
          </a:prstGeom>
          <a:noFill/>
        </p:spPr>
        <p:txBody>
          <a:bodyPr wrap="square" rtlCol="0">
            <a:spAutoFit/>
          </a:bodyPr>
          <a:lstStyle/>
          <a:p>
            <a:pPr algn="ctr"/>
            <a:r>
              <a:rPr lang="en-US" sz="3200" b="1" dirty="0"/>
              <a:t>Cromford Market Index</a:t>
            </a:r>
          </a:p>
        </p:txBody>
      </p:sp>
      <p:sp>
        <p:nvSpPr>
          <p:cNvPr id="2" name="TextBox 1">
            <a:extLst>
              <a:ext uri="{FF2B5EF4-FFF2-40B4-BE49-F238E27FC236}">
                <a16:creationId xmlns:a16="http://schemas.microsoft.com/office/drawing/2014/main" id="{85818CEB-2ADB-4429-AA1A-A2D13D2613B6}"/>
              </a:ext>
            </a:extLst>
          </p:cNvPr>
          <p:cNvSpPr txBox="1"/>
          <p:nvPr/>
        </p:nvSpPr>
        <p:spPr>
          <a:xfrm>
            <a:off x="2123831" y="4511910"/>
            <a:ext cx="1446969" cy="523220"/>
          </a:xfrm>
          <a:prstGeom prst="rect">
            <a:avLst/>
          </a:prstGeom>
          <a:noFill/>
        </p:spPr>
        <p:txBody>
          <a:bodyPr wrap="square" rtlCol="0">
            <a:spAutoFit/>
          </a:bodyPr>
          <a:lstStyle/>
          <a:p>
            <a:r>
              <a:rPr lang="en-US" sz="2800" dirty="0"/>
              <a:t>-1.7</a:t>
            </a:r>
          </a:p>
        </p:txBody>
      </p:sp>
      <p:sp>
        <p:nvSpPr>
          <p:cNvPr id="8" name="TextBox 7">
            <a:extLst>
              <a:ext uri="{FF2B5EF4-FFF2-40B4-BE49-F238E27FC236}">
                <a16:creationId xmlns:a16="http://schemas.microsoft.com/office/drawing/2014/main" id="{C063978E-DDE9-4708-B325-5304A91F6C0E}"/>
              </a:ext>
            </a:extLst>
          </p:cNvPr>
          <p:cNvSpPr txBox="1"/>
          <p:nvPr/>
        </p:nvSpPr>
        <p:spPr>
          <a:xfrm>
            <a:off x="8207729" y="4833258"/>
            <a:ext cx="844690" cy="523220"/>
          </a:xfrm>
          <a:prstGeom prst="rect">
            <a:avLst/>
          </a:prstGeom>
          <a:noFill/>
        </p:spPr>
        <p:txBody>
          <a:bodyPr wrap="square" rtlCol="0">
            <a:spAutoFit/>
          </a:bodyPr>
          <a:lstStyle/>
          <a:p>
            <a:r>
              <a:rPr lang="en-US" sz="2800" dirty="0"/>
              <a:t>-1.4</a:t>
            </a:r>
          </a:p>
        </p:txBody>
      </p:sp>
      <p:sp>
        <p:nvSpPr>
          <p:cNvPr id="10" name="TextBox 9">
            <a:extLst>
              <a:ext uri="{FF2B5EF4-FFF2-40B4-BE49-F238E27FC236}">
                <a16:creationId xmlns:a16="http://schemas.microsoft.com/office/drawing/2014/main" id="{E70CAC96-39A8-4708-9FC3-1E83F3CA1DAF}"/>
              </a:ext>
            </a:extLst>
          </p:cNvPr>
          <p:cNvSpPr txBox="1"/>
          <p:nvPr/>
        </p:nvSpPr>
        <p:spPr>
          <a:xfrm>
            <a:off x="5124772" y="4584140"/>
            <a:ext cx="896682" cy="523220"/>
          </a:xfrm>
          <a:prstGeom prst="rect">
            <a:avLst/>
          </a:prstGeom>
          <a:noFill/>
        </p:spPr>
        <p:txBody>
          <a:bodyPr wrap="square" rtlCol="0">
            <a:spAutoFit/>
          </a:bodyPr>
          <a:lstStyle/>
          <a:p>
            <a:r>
              <a:rPr lang="en-US" sz="2800" dirty="0"/>
              <a:t>-0.9</a:t>
            </a:r>
          </a:p>
        </p:txBody>
      </p:sp>
      <p:pic>
        <p:nvPicPr>
          <p:cNvPr id="4" name="Picture 3">
            <a:extLst>
              <a:ext uri="{FF2B5EF4-FFF2-40B4-BE49-F238E27FC236}">
                <a16:creationId xmlns:a16="http://schemas.microsoft.com/office/drawing/2014/main" id="{A8FF860E-A4F1-FD2C-4DC7-C0011F9D4D1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7E65A64-ABEC-6C75-F330-DABE092B2F6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4" name="Picture 13">
            <a:extLst>
              <a:ext uri="{FF2B5EF4-FFF2-40B4-BE49-F238E27FC236}">
                <a16:creationId xmlns:a16="http://schemas.microsoft.com/office/drawing/2014/main" id="{D2D32C09-5779-A5E2-40CB-A2A05AA43D67}"/>
              </a:ext>
            </a:extLst>
          </p:cNvPr>
          <p:cNvPicPr>
            <a:picLocks noChangeAspect="1"/>
          </p:cNvPicPr>
          <p:nvPr/>
        </p:nvPicPr>
        <p:blipFill>
          <a:blip r:embed="rId7">
            <a:clrChange>
              <a:clrFrom>
                <a:srgbClr val="F8F8F8"/>
              </a:clrFrom>
              <a:clrTo>
                <a:srgbClr val="F8F8F8">
                  <a:alpha val="0"/>
                </a:srgbClr>
              </a:clrTo>
            </a:clrChange>
            <a:extLst>
              <a:ext uri="{28A0092B-C50C-407E-A947-70E740481C1C}">
                <a14:useLocalDpi xmlns:a14="http://schemas.microsoft.com/office/drawing/2010/main" val="0"/>
              </a:ext>
            </a:extLst>
          </a:blip>
          <a:srcRect/>
          <a:stretch/>
        </p:blipFill>
        <p:spPr>
          <a:xfrm>
            <a:off x="983866" y="719577"/>
            <a:ext cx="7666392" cy="3236691"/>
          </a:xfrm>
          <a:prstGeom prst="rect">
            <a:avLst/>
          </a:prstGeom>
        </p:spPr>
      </p:pic>
      <p:pic>
        <p:nvPicPr>
          <p:cNvPr id="11" name="Picture 10" descr="WHAT -- WHY CAN'T YOU JUST BE NORMAL?&#10;&#10;AI-generated content may be incorrect.">
            <a:extLst>
              <a:ext uri="{FF2B5EF4-FFF2-40B4-BE49-F238E27FC236}">
                <a16:creationId xmlns:a16="http://schemas.microsoft.com/office/drawing/2014/main" id="{B23C30A3-9918-C558-685B-E39CCC8D6E5A}"/>
              </a:ext>
            </a:extLst>
          </p:cNvPr>
          <p:cNvPicPr>
            <a:picLocks noChangeAspect="1"/>
          </p:cNvPicPr>
          <p:nvPr/>
        </p:nvPicPr>
        <p:blipFill>
          <a:blip r:embed="rId8"/>
          <a:stretch>
            <a:fillRect/>
          </a:stretch>
        </p:blipFill>
        <p:spPr>
          <a:xfrm>
            <a:off x="8528758" y="1079677"/>
            <a:ext cx="1420181" cy="945066"/>
          </a:xfrm>
          <a:prstGeom prst="rect">
            <a:avLst/>
          </a:prstGeom>
        </p:spPr>
      </p:pic>
      <p:cxnSp>
        <p:nvCxnSpPr>
          <p:cNvPr id="13" name="Straight Arrow Connector 12">
            <a:extLst>
              <a:ext uri="{FF2B5EF4-FFF2-40B4-BE49-F238E27FC236}">
                <a16:creationId xmlns:a16="http://schemas.microsoft.com/office/drawing/2014/main" id="{BD3C6AC5-D96D-E7E9-5B66-C2A541769CC0}"/>
              </a:ext>
            </a:extLst>
          </p:cNvPr>
          <p:cNvCxnSpPr>
            <a:cxnSpLocks/>
          </p:cNvCxnSpPr>
          <p:nvPr/>
        </p:nvCxnSpPr>
        <p:spPr>
          <a:xfrm flipH="1">
            <a:off x="7886700" y="1380931"/>
            <a:ext cx="642058" cy="29546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798802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F9EC-DBDA-50A8-DCBE-7042BC9B461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DDFFB6D-1E39-2DB3-E0A2-B5FA9A1B49E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5577" y="470132"/>
            <a:ext cx="7354203" cy="5914975"/>
          </a:xfrm>
          <a:prstGeom prst="rect">
            <a:avLst/>
          </a:prstGeom>
        </p:spPr>
      </p:pic>
      <p:pic>
        <p:nvPicPr>
          <p:cNvPr id="4" name="Picture 3">
            <a:extLst>
              <a:ext uri="{FF2B5EF4-FFF2-40B4-BE49-F238E27FC236}">
                <a16:creationId xmlns:a16="http://schemas.microsoft.com/office/drawing/2014/main" id="{E6E65DB2-6680-9211-C6BC-1983BC845B7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B965415-FDB2-7A3B-543B-CCA776AE4D9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874A295E-2C85-ADB7-AF35-102417B94AD7}"/>
              </a:ext>
            </a:extLst>
          </p:cNvPr>
          <p:cNvSpPr txBox="1"/>
          <p:nvPr/>
        </p:nvSpPr>
        <p:spPr>
          <a:xfrm>
            <a:off x="5592913" y="4291820"/>
            <a:ext cx="3280409" cy="584775"/>
          </a:xfrm>
          <a:prstGeom prst="rect">
            <a:avLst/>
          </a:prstGeom>
          <a:noFill/>
        </p:spPr>
        <p:txBody>
          <a:bodyPr wrap="square" rtlCol="0">
            <a:spAutoFit/>
          </a:bodyPr>
          <a:lstStyle/>
          <a:p>
            <a:r>
              <a:rPr lang="en-US" sz="3200" dirty="0"/>
              <a:t>Buyer’s Market</a:t>
            </a:r>
          </a:p>
        </p:txBody>
      </p:sp>
      <p:sp>
        <p:nvSpPr>
          <p:cNvPr id="10" name="TextBox 9">
            <a:extLst>
              <a:ext uri="{FF2B5EF4-FFF2-40B4-BE49-F238E27FC236}">
                <a16:creationId xmlns:a16="http://schemas.microsoft.com/office/drawing/2014/main" id="{81D7D4EE-0D2A-B325-2EFA-327D7E3D7118}"/>
              </a:ext>
            </a:extLst>
          </p:cNvPr>
          <p:cNvSpPr txBox="1"/>
          <p:nvPr/>
        </p:nvSpPr>
        <p:spPr>
          <a:xfrm>
            <a:off x="5667478" y="2333732"/>
            <a:ext cx="3205844" cy="523220"/>
          </a:xfrm>
          <a:prstGeom prst="rect">
            <a:avLst/>
          </a:prstGeom>
          <a:noFill/>
        </p:spPr>
        <p:txBody>
          <a:bodyPr wrap="square" rtlCol="0">
            <a:spAutoFit/>
          </a:bodyPr>
          <a:lstStyle/>
          <a:p>
            <a:r>
              <a:rPr lang="en-US" sz="2800" dirty="0"/>
              <a:t>Balanced Market</a:t>
            </a:r>
          </a:p>
        </p:txBody>
      </p:sp>
      <p:pic>
        <p:nvPicPr>
          <p:cNvPr id="2" name="Picture 1">
            <a:extLst>
              <a:ext uri="{FF2B5EF4-FFF2-40B4-BE49-F238E27FC236}">
                <a16:creationId xmlns:a16="http://schemas.microsoft.com/office/drawing/2014/main" id="{7F2AFB94-4ACF-E587-2448-853A98484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77656" y="3139872"/>
            <a:ext cx="3378698" cy="19011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80739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9D1B2-3B15-FADB-D3CD-5377FF5B2A6F}"/>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33C32E7C-DEED-2BC7-CADC-314EA07C7F53}"/>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448619" y="763743"/>
            <a:ext cx="9335320" cy="5656858"/>
          </a:xfrm>
          <a:prstGeom prst="rect">
            <a:avLst/>
          </a:prstGeom>
        </p:spPr>
      </p:pic>
      <p:pic>
        <p:nvPicPr>
          <p:cNvPr id="3" name="Picture 2">
            <a:extLst>
              <a:ext uri="{FF2B5EF4-FFF2-40B4-BE49-F238E27FC236}">
                <a16:creationId xmlns:a16="http://schemas.microsoft.com/office/drawing/2014/main" id="{45EEA456-A635-6A72-6FA5-910F8705177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DDF5485-609C-D5AE-C49D-2C962197D03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A673F07A-B7FA-B230-EEF7-ABFFBC88DF1B}"/>
              </a:ext>
            </a:extLst>
          </p:cNvPr>
          <p:cNvSpPr txBox="1"/>
          <p:nvPr/>
        </p:nvSpPr>
        <p:spPr>
          <a:xfrm>
            <a:off x="448619" y="132340"/>
            <a:ext cx="8396020" cy="646331"/>
          </a:xfrm>
          <a:prstGeom prst="rect">
            <a:avLst/>
          </a:prstGeom>
          <a:noFill/>
        </p:spPr>
        <p:txBody>
          <a:bodyPr wrap="square" rtlCol="0">
            <a:spAutoFit/>
          </a:bodyPr>
          <a:lstStyle/>
          <a:p>
            <a:pPr algn="ctr"/>
            <a:r>
              <a:rPr lang="en-US" sz="3600" b="1" dirty="0"/>
              <a:t>INDEXES</a:t>
            </a:r>
          </a:p>
        </p:txBody>
      </p:sp>
      <p:sp>
        <p:nvSpPr>
          <p:cNvPr id="15" name="TextBox 14">
            <a:extLst>
              <a:ext uri="{FF2B5EF4-FFF2-40B4-BE49-F238E27FC236}">
                <a16:creationId xmlns:a16="http://schemas.microsoft.com/office/drawing/2014/main" id="{7473E312-0C26-73E8-C43F-45BF7F71BAA0}"/>
              </a:ext>
            </a:extLst>
          </p:cNvPr>
          <p:cNvSpPr txBox="1"/>
          <p:nvPr/>
        </p:nvSpPr>
        <p:spPr>
          <a:xfrm>
            <a:off x="4796292" y="3147888"/>
            <a:ext cx="797668" cy="646331"/>
          </a:xfrm>
          <a:prstGeom prst="rect">
            <a:avLst/>
          </a:prstGeom>
          <a:noFill/>
        </p:spPr>
        <p:txBody>
          <a:bodyPr wrap="square" rtlCol="0">
            <a:spAutoFit/>
          </a:bodyPr>
          <a:lstStyle/>
          <a:p>
            <a:r>
              <a:rPr lang="en-US" dirty="0"/>
              <a:t>2013-2015</a:t>
            </a:r>
          </a:p>
        </p:txBody>
      </p:sp>
      <p:sp>
        <p:nvSpPr>
          <p:cNvPr id="16" name="TextBox 15">
            <a:extLst>
              <a:ext uri="{FF2B5EF4-FFF2-40B4-BE49-F238E27FC236}">
                <a16:creationId xmlns:a16="http://schemas.microsoft.com/office/drawing/2014/main" id="{073D3237-D473-28CC-FB69-78DAFA90534E}"/>
              </a:ext>
            </a:extLst>
          </p:cNvPr>
          <p:cNvSpPr txBox="1"/>
          <p:nvPr/>
        </p:nvSpPr>
        <p:spPr>
          <a:xfrm>
            <a:off x="6338371" y="3853810"/>
            <a:ext cx="797668" cy="307777"/>
          </a:xfrm>
          <a:prstGeom prst="rect">
            <a:avLst/>
          </a:prstGeom>
          <a:noFill/>
        </p:spPr>
        <p:txBody>
          <a:bodyPr wrap="square" rtlCol="0">
            <a:spAutoFit/>
          </a:bodyPr>
          <a:lstStyle/>
          <a:p>
            <a:r>
              <a:rPr lang="en-US" sz="1400" dirty="0"/>
              <a:t>2019</a:t>
            </a:r>
          </a:p>
        </p:txBody>
      </p:sp>
      <p:cxnSp>
        <p:nvCxnSpPr>
          <p:cNvPr id="20" name="Straight Connector 19">
            <a:extLst>
              <a:ext uri="{FF2B5EF4-FFF2-40B4-BE49-F238E27FC236}">
                <a16:creationId xmlns:a16="http://schemas.microsoft.com/office/drawing/2014/main" id="{D0B93A9C-187E-1185-1BE8-D9B7EF7800C0}"/>
              </a:ext>
            </a:extLst>
          </p:cNvPr>
          <p:cNvCxnSpPr>
            <a:cxnSpLocks/>
            <a:stCxn id="13" idx="3"/>
          </p:cNvCxnSpPr>
          <p:nvPr/>
        </p:nvCxnSpPr>
        <p:spPr>
          <a:xfrm flipV="1">
            <a:off x="4979053" y="3889258"/>
            <a:ext cx="3865585" cy="25007"/>
          </a:xfrm>
          <a:prstGeom prst="line">
            <a:avLst/>
          </a:prstGeom>
          <a:ln>
            <a:solidFill>
              <a:srgbClr val="CE4A4A"/>
            </a:solidFill>
            <a:prstDash val="sysDot"/>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4AAB2E29-ABF7-B0B2-BCB7-46BF636E841C}"/>
              </a:ext>
            </a:extLst>
          </p:cNvPr>
          <p:cNvSpPr txBox="1"/>
          <p:nvPr/>
        </p:nvSpPr>
        <p:spPr>
          <a:xfrm>
            <a:off x="2455482" y="2712602"/>
            <a:ext cx="1038974" cy="923330"/>
          </a:xfrm>
          <a:prstGeom prst="rect">
            <a:avLst/>
          </a:prstGeom>
          <a:noFill/>
        </p:spPr>
        <p:txBody>
          <a:bodyPr wrap="square" rtlCol="0">
            <a:spAutoFit/>
          </a:bodyPr>
          <a:lstStyle/>
          <a:p>
            <a:pPr algn="ctr"/>
            <a:r>
              <a:rPr lang="en-US" dirty="0"/>
              <a:t>Buyer’s Mkt (crash)</a:t>
            </a:r>
          </a:p>
        </p:txBody>
      </p:sp>
      <p:sp>
        <p:nvSpPr>
          <p:cNvPr id="4" name="TextBox 3">
            <a:extLst>
              <a:ext uri="{FF2B5EF4-FFF2-40B4-BE49-F238E27FC236}">
                <a16:creationId xmlns:a16="http://schemas.microsoft.com/office/drawing/2014/main" id="{66219DC3-D56C-894F-DD6A-403779CFA8E9}"/>
              </a:ext>
            </a:extLst>
          </p:cNvPr>
          <p:cNvSpPr txBox="1"/>
          <p:nvPr/>
        </p:nvSpPr>
        <p:spPr>
          <a:xfrm>
            <a:off x="2455482" y="1778357"/>
            <a:ext cx="914402" cy="369332"/>
          </a:xfrm>
          <a:prstGeom prst="rect">
            <a:avLst/>
          </a:prstGeom>
          <a:noFill/>
        </p:spPr>
        <p:txBody>
          <a:bodyPr wrap="square" rtlCol="0">
            <a:spAutoFit/>
          </a:bodyPr>
          <a:lstStyle/>
          <a:p>
            <a:r>
              <a:rPr lang="en-US" dirty="0">
                <a:solidFill>
                  <a:srgbClr val="00007D"/>
                </a:solidFill>
              </a:rPr>
              <a:t>Supply</a:t>
            </a:r>
          </a:p>
        </p:txBody>
      </p:sp>
      <p:sp>
        <p:nvSpPr>
          <p:cNvPr id="5" name="TextBox 4">
            <a:extLst>
              <a:ext uri="{FF2B5EF4-FFF2-40B4-BE49-F238E27FC236}">
                <a16:creationId xmlns:a16="http://schemas.microsoft.com/office/drawing/2014/main" id="{5E533D26-4FC2-8806-0E55-5B5D5E729E44}"/>
              </a:ext>
            </a:extLst>
          </p:cNvPr>
          <p:cNvSpPr txBox="1"/>
          <p:nvPr/>
        </p:nvSpPr>
        <p:spPr>
          <a:xfrm>
            <a:off x="2540298" y="4232358"/>
            <a:ext cx="1033670" cy="369332"/>
          </a:xfrm>
          <a:prstGeom prst="rect">
            <a:avLst/>
          </a:prstGeom>
          <a:noFill/>
        </p:spPr>
        <p:txBody>
          <a:bodyPr wrap="square" rtlCol="0">
            <a:spAutoFit/>
          </a:bodyPr>
          <a:lstStyle/>
          <a:p>
            <a:r>
              <a:rPr lang="en-US" dirty="0">
                <a:solidFill>
                  <a:srgbClr val="C4100E"/>
                </a:solidFill>
              </a:rPr>
              <a:t>Demand</a:t>
            </a:r>
          </a:p>
        </p:txBody>
      </p:sp>
      <p:sp>
        <p:nvSpPr>
          <p:cNvPr id="8" name="TextBox 7">
            <a:extLst>
              <a:ext uri="{FF2B5EF4-FFF2-40B4-BE49-F238E27FC236}">
                <a16:creationId xmlns:a16="http://schemas.microsoft.com/office/drawing/2014/main" id="{7E8A1DB9-BAA0-E680-E92F-CB3553521409}"/>
              </a:ext>
            </a:extLst>
          </p:cNvPr>
          <p:cNvSpPr txBox="1"/>
          <p:nvPr/>
        </p:nvSpPr>
        <p:spPr>
          <a:xfrm>
            <a:off x="1506628" y="2864516"/>
            <a:ext cx="1033670" cy="369332"/>
          </a:xfrm>
          <a:prstGeom prst="rect">
            <a:avLst/>
          </a:prstGeom>
          <a:noFill/>
        </p:spPr>
        <p:txBody>
          <a:bodyPr wrap="square" rtlCol="0">
            <a:spAutoFit/>
          </a:bodyPr>
          <a:lstStyle/>
          <a:p>
            <a:r>
              <a:rPr lang="en-US" dirty="0">
                <a:solidFill>
                  <a:srgbClr val="C4100E"/>
                </a:solidFill>
              </a:rPr>
              <a:t>Demand</a:t>
            </a:r>
          </a:p>
        </p:txBody>
      </p:sp>
      <p:sp>
        <p:nvSpPr>
          <p:cNvPr id="9" name="TextBox 8">
            <a:extLst>
              <a:ext uri="{FF2B5EF4-FFF2-40B4-BE49-F238E27FC236}">
                <a16:creationId xmlns:a16="http://schemas.microsoft.com/office/drawing/2014/main" id="{66BC003D-6E78-41A3-9E66-010F5DD57608}"/>
              </a:ext>
            </a:extLst>
          </p:cNvPr>
          <p:cNvSpPr txBox="1"/>
          <p:nvPr/>
        </p:nvSpPr>
        <p:spPr>
          <a:xfrm>
            <a:off x="1752756" y="4442520"/>
            <a:ext cx="914402" cy="369332"/>
          </a:xfrm>
          <a:prstGeom prst="rect">
            <a:avLst/>
          </a:prstGeom>
          <a:noFill/>
        </p:spPr>
        <p:txBody>
          <a:bodyPr wrap="square" rtlCol="0">
            <a:spAutoFit/>
          </a:bodyPr>
          <a:lstStyle/>
          <a:p>
            <a:r>
              <a:rPr lang="en-US" dirty="0">
                <a:solidFill>
                  <a:srgbClr val="00007D"/>
                </a:solidFill>
              </a:rPr>
              <a:t>Supply</a:t>
            </a:r>
          </a:p>
        </p:txBody>
      </p:sp>
      <p:sp>
        <p:nvSpPr>
          <p:cNvPr id="11" name="TextBox 10">
            <a:extLst>
              <a:ext uri="{FF2B5EF4-FFF2-40B4-BE49-F238E27FC236}">
                <a16:creationId xmlns:a16="http://schemas.microsoft.com/office/drawing/2014/main" id="{4BEDC94B-CB5E-2E12-DAD8-0A027CB4DE90}"/>
              </a:ext>
            </a:extLst>
          </p:cNvPr>
          <p:cNvSpPr txBox="1"/>
          <p:nvPr/>
        </p:nvSpPr>
        <p:spPr>
          <a:xfrm>
            <a:off x="1722698" y="3508275"/>
            <a:ext cx="851387" cy="415498"/>
          </a:xfrm>
          <a:prstGeom prst="rect">
            <a:avLst/>
          </a:prstGeom>
          <a:noFill/>
        </p:spPr>
        <p:txBody>
          <a:bodyPr wrap="square" rtlCol="0">
            <a:spAutoFit/>
          </a:bodyPr>
          <a:lstStyle/>
          <a:p>
            <a:pPr algn="ctr"/>
            <a:r>
              <a:rPr lang="en-US" sz="1050" dirty="0"/>
              <a:t>Seller’s Mkt</a:t>
            </a:r>
          </a:p>
        </p:txBody>
      </p:sp>
      <p:sp>
        <p:nvSpPr>
          <p:cNvPr id="12" name="TextBox 11">
            <a:extLst>
              <a:ext uri="{FF2B5EF4-FFF2-40B4-BE49-F238E27FC236}">
                <a16:creationId xmlns:a16="http://schemas.microsoft.com/office/drawing/2014/main" id="{76538B58-7151-0EBE-8CC5-6C50B49D1679}"/>
              </a:ext>
            </a:extLst>
          </p:cNvPr>
          <p:cNvSpPr txBox="1"/>
          <p:nvPr/>
        </p:nvSpPr>
        <p:spPr>
          <a:xfrm>
            <a:off x="6900634" y="3870803"/>
            <a:ext cx="851387" cy="415498"/>
          </a:xfrm>
          <a:prstGeom prst="rect">
            <a:avLst/>
          </a:prstGeom>
          <a:noFill/>
        </p:spPr>
        <p:txBody>
          <a:bodyPr wrap="square" rtlCol="0">
            <a:spAutoFit/>
          </a:bodyPr>
          <a:lstStyle/>
          <a:p>
            <a:pPr algn="ctr"/>
            <a:r>
              <a:rPr lang="en-US" sz="1050" dirty="0"/>
              <a:t>Seller’s Mkt</a:t>
            </a:r>
          </a:p>
        </p:txBody>
      </p:sp>
      <p:sp>
        <p:nvSpPr>
          <p:cNvPr id="13" name="TextBox 12">
            <a:extLst>
              <a:ext uri="{FF2B5EF4-FFF2-40B4-BE49-F238E27FC236}">
                <a16:creationId xmlns:a16="http://schemas.microsoft.com/office/drawing/2014/main" id="{09551767-B556-C849-5438-9DC22001DF7E}"/>
              </a:ext>
            </a:extLst>
          </p:cNvPr>
          <p:cNvSpPr txBox="1"/>
          <p:nvPr/>
        </p:nvSpPr>
        <p:spPr>
          <a:xfrm>
            <a:off x="4127666" y="3706516"/>
            <a:ext cx="851387" cy="415498"/>
          </a:xfrm>
          <a:prstGeom prst="rect">
            <a:avLst/>
          </a:prstGeom>
          <a:noFill/>
        </p:spPr>
        <p:txBody>
          <a:bodyPr wrap="square" rtlCol="0">
            <a:spAutoFit/>
          </a:bodyPr>
          <a:lstStyle/>
          <a:p>
            <a:pPr algn="ctr"/>
            <a:r>
              <a:rPr lang="en-US" sz="1050" dirty="0"/>
              <a:t>Seller’s Mkt</a:t>
            </a:r>
          </a:p>
        </p:txBody>
      </p:sp>
      <p:sp>
        <p:nvSpPr>
          <p:cNvPr id="14" name="TextBox 13">
            <a:extLst>
              <a:ext uri="{FF2B5EF4-FFF2-40B4-BE49-F238E27FC236}">
                <a16:creationId xmlns:a16="http://schemas.microsoft.com/office/drawing/2014/main" id="{3D644280-E5F9-CF36-E697-5749F788F7D8}"/>
              </a:ext>
            </a:extLst>
          </p:cNvPr>
          <p:cNvSpPr txBox="1"/>
          <p:nvPr/>
        </p:nvSpPr>
        <p:spPr>
          <a:xfrm>
            <a:off x="5561498" y="3691729"/>
            <a:ext cx="851387" cy="415498"/>
          </a:xfrm>
          <a:prstGeom prst="rect">
            <a:avLst/>
          </a:prstGeom>
          <a:noFill/>
        </p:spPr>
        <p:txBody>
          <a:bodyPr wrap="square" rtlCol="0">
            <a:spAutoFit/>
          </a:bodyPr>
          <a:lstStyle/>
          <a:p>
            <a:pPr algn="ctr"/>
            <a:r>
              <a:rPr lang="en-US" sz="1050" dirty="0"/>
              <a:t>Seller’s Mkt</a:t>
            </a:r>
          </a:p>
        </p:txBody>
      </p:sp>
      <p:sp>
        <p:nvSpPr>
          <p:cNvPr id="21" name="TextBox 20">
            <a:extLst>
              <a:ext uri="{FF2B5EF4-FFF2-40B4-BE49-F238E27FC236}">
                <a16:creationId xmlns:a16="http://schemas.microsoft.com/office/drawing/2014/main" id="{B7FF979A-C950-5D81-D579-F1DE822E0FBB}"/>
              </a:ext>
            </a:extLst>
          </p:cNvPr>
          <p:cNvSpPr txBox="1"/>
          <p:nvPr/>
        </p:nvSpPr>
        <p:spPr>
          <a:xfrm>
            <a:off x="4813882" y="3971279"/>
            <a:ext cx="681521" cy="253916"/>
          </a:xfrm>
          <a:prstGeom prst="rect">
            <a:avLst/>
          </a:prstGeom>
          <a:noFill/>
        </p:spPr>
        <p:txBody>
          <a:bodyPr wrap="square" rtlCol="0">
            <a:spAutoFit/>
          </a:bodyPr>
          <a:lstStyle/>
          <a:p>
            <a:pPr algn="ctr"/>
            <a:r>
              <a:rPr lang="en-US" sz="1050" dirty="0"/>
              <a:t>Balance</a:t>
            </a:r>
          </a:p>
        </p:txBody>
      </p:sp>
      <p:sp>
        <p:nvSpPr>
          <p:cNvPr id="22" name="TextBox 21">
            <a:extLst>
              <a:ext uri="{FF2B5EF4-FFF2-40B4-BE49-F238E27FC236}">
                <a16:creationId xmlns:a16="http://schemas.microsoft.com/office/drawing/2014/main" id="{BE39764F-E671-9DA2-29E8-8D2C6E2E5056}"/>
              </a:ext>
            </a:extLst>
          </p:cNvPr>
          <p:cNvSpPr txBox="1"/>
          <p:nvPr/>
        </p:nvSpPr>
        <p:spPr>
          <a:xfrm>
            <a:off x="8267886" y="3233848"/>
            <a:ext cx="914402" cy="369332"/>
          </a:xfrm>
          <a:prstGeom prst="rect">
            <a:avLst/>
          </a:prstGeom>
          <a:noFill/>
        </p:spPr>
        <p:txBody>
          <a:bodyPr wrap="square" rtlCol="0">
            <a:spAutoFit/>
          </a:bodyPr>
          <a:lstStyle/>
          <a:p>
            <a:r>
              <a:rPr lang="en-US" dirty="0">
                <a:solidFill>
                  <a:srgbClr val="00007D"/>
                </a:solidFill>
              </a:rPr>
              <a:t>Supply</a:t>
            </a:r>
          </a:p>
        </p:txBody>
      </p:sp>
      <p:sp>
        <p:nvSpPr>
          <p:cNvPr id="23" name="TextBox 22">
            <a:extLst>
              <a:ext uri="{FF2B5EF4-FFF2-40B4-BE49-F238E27FC236}">
                <a16:creationId xmlns:a16="http://schemas.microsoft.com/office/drawing/2014/main" id="{C5061468-5EDC-7A88-7B01-46ACF0D7D639}"/>
              </a:ext>
            </a:extLst>
          </p:cNvPr>
          <p:cNvSpPr txBox="1"/>
          <p:nvPr/>
        </p:nvSpPr>
        <p:spPr>
          <a:xfrm>
            <a:off x="8238764" y="4047692"/>
            <a:ext cx="1033670" cy="369332"/>
          </a:xfrm>
          <a:prstGeom prst="rect">
            <a:avLst/>
          </a:prstGeom>
          <a:noFill/>
        </p:spPr>
        <p:txBody>
          <a:bodyPr wrap="square" rtlCol="0">
            <a:spAutoFit/>
          </a:bodyPr>
          <a:lstStyle/>
          <a:p>
            <a:r>
              <a:rPr lang="en-US" dirty="0">
                <a:solidFill>
                  <a:srgbClr val="C4100E"/>
                </a:solidFill>
              </a:rPr>
              <a:t>Demand</a:t>
            </a:r>
          </a:p>
        </p:txBody>
      </p:sp>
      <p:sp>
        <p:nvSpPr>
          <p:cNvPr id="29" name="TextBox 28">
            <a:extLst>
              <a:ext uri="{FF2B5EF4-FFF2-40B4-BE49-F238E27FC236}">
                <a16:creationId xmlns:a16="http://schemas.microsoft.com/office/drawing/2014/main" id="{AEFD6AED-A9C9-7D67-53EE-AACD6AC5F91F}"/>
              </a:ext>
            </a:extLst>
          </p:cNvPr>
          <p:cNvSpPr txBox="1"/>
          <p:nvPr/>
        </p:nvSpPr>
        <p:spPr>
          <a:xfrm>
            <a:off x="6718351" y="2878446"/>
            <a:ext cx="1033670" cy="369332"/>
          </a:xfrm>
          <a:prstGeom prst="rect">
            <a:avLst/>
          </a:prstGeom>
          <a:noFill/>
        </p:spPr>
        <p:txBody>
          <a:bodyPr wrap="square" rtlCol="0">
            <a:spAutoFit/>
          </a:bodyPr>
          <a:lstStyle/>
          <a:p>
            <a:r>
              <a:rPr lang="en-US" dirty="0">
                <a:solidFill>
                  <a:srgbClr val="C4100E"/>
                </a:solidFill>
              </a:rPr>
              <a:t>Demand</a:t>
            </a:r>
          </a:p>
        </p:txBody>
      </p:sp>
      <p:sp>
        <p:nvSpPr>
          <p:cNvPr id="30" name="TextBox 29">
            <a:extLst>
              <a:ext uri="{FF2B5EF4-FFF2-40B4-BE49-F238E27FC236}">
                <a16:creationId xmlns:a16="http://schemas.microsoft.com/office/drawing/2014/main" id="{B9CB65EC-5FEF-80B0-AB64-64181490F7DE}"/>
              </a:ext>
            </a:extLst>
          </p:cNvPr>
          <p:cNvSpPr txBox="1"/>
          <p:nvPr/>
        </p:nvSpPr>
        <p:spPr>
          <a:xfrm>
            <a:off x="6914628" y="4740640"/>
            <a:ext cx="914402" cy="369332"/>
          </a:xfrm>
          <a:prstGeom prst="rect">
            <a:avLst/>
          </a:prstGeom>
          <a:noFill/>
        </p:spPr>
        <p:txBody>
          <a:bodyPr wrap="square" rtlCol="0">
            <a:spAutoFit/>
          </a:bodyPr>
          <a:lstStyle/>
          <a:p>
            <a:r>
              <a:rPr lang="en-US" dirty="0">
                <a:solidFill>
                  <a:srgbClr val="00007D"/>
                </a:solidFill>
              </a:rPr>
              <a:t>Supply</a:t>
            </a:r>
          </a:p>
        </p:txBody>
      </p:sp>
    </p:spTree>
    <p:extLst>
      <p:ext uri="{BB962C8B-B14F-4D97-AF65-F5344CB8AC3E}">
        <p14:creationId xmlns:p14="http://schemas.microsoft.com/office/powerpoint/2010/main" val="1829593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8F1B3-95AB-04BA-BEFB-D0113F4CA870}"/>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43D163F7-C39A-4BFF-1EEA-6B2C3B776759}"/>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112337" y="792215"/>
            <a:ext cx="9884453" cy="3830816"/>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A780B355-8CC1-4EF1-6223-9CE2444EF5B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D3B4046-7F80-1677-5ABF-CD3CDEFA16D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3F2B3836-11C2-8287-C7FA-8DF8CDC91C22}"/>
              </a:ext>
            </a:extLst>
          </p:cNvPr>
          <p:cNvSpPr txBox="1"/>
          <p:nvPr/>
        </p:nvSpPr>
        <p:spPr>
          <a:xfrm>
            <a:off x="448619" y="132340"/>
            <a:ext cx="8396020" cy="646331"/>
          </a:xfrm>
          <a:prstGeom prst="rect">
            <a:avLst/>
          </a:prstGeom>
          <a:noFill/>
        </p:spPr>
        <p:txBody>
          <a:bodyPr wrap="square" rtlCol="0">
            <a:spAutoFit/>
          </a:bodyPr>
          <a:lstStyle/>
          <a:p>
            <a:pPr algn="ctr"/>
            <a:r>
              <a:rPr lang="en-US" sz="3600" b="1" dirty="0"/>
              <a:t>INDEXES</a:t>
            </a:r>
          </a:p>
        </p:txBody>
      </p:sp>
      <p:pic>
        <p:nvPicPr>
          <p:cNvPr id="17" name="Picture 16">
            <a:extLst>
              <a:ext uri="{FF2B5EF4-FFF2-40B4-BE49-F238E27FC236}">
                <a16:creationId xmlns:a16="http://schemas.microsoft.com/office/drawing/2014/main" id="{99758206-28C4-C666-D37D-1A29595657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4361" y="1721473"/>
            <a:ext cx="3458042" cy="50041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693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C34DA3-E399-C9CB-F67C-909C0E34F0E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31471" y="795931"/>
            <a:ext cx="5908792" cy="5988807"/>
          </a:xfrm>
          <a:prstGeom prst="rect">
            <a:avLst/>
          </a:prstGeom>
          <a:solidFill>
            <a:srgbClr val="00B0F0">
              <a:alpha val="13000"/>
            </a:srgbClr>
          </a:solidFill>
          <a:ln>
            <a:noFill/>
          </a:ln>
        </p:spPr>
      </p:pic>
      <p:sp>
        <p:nvSpPr>
          <p:cNvPr id="7" name="Rectangle 6">
            <a:extLst>
              <a:ext uri="{FF2B5EF4-FFF2-40B4-BE49-F238E27FC236}">
                <a16:creationId xmlns:a16="http://schemas.microsoft.com/office/drawing/2014/main" id="{E2648CE9-8CA3-2A8C-3353-40FF8F44EC20}"/>
              </a:ext>
            </a:extLst>
          </p:cNvPr>
          <p:cNvSpPr/>
          <p:nvPr/>
        </p:nvSpPr>
        <p:spPr>
          <a:xfrm>
            <a:off x="1813214" y="2292000"/>
            <a:ext cx="4405528" cy="1007775"/>
          </a:xfrm>
          <a:prstGeom prst="rect">
            <a:avLst/>
          </a:prstGeom>
          <a:solidFill>
            <a:srgbClr val="639729">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98CA72C-972A-4B71-9C39-70B3AD3ED0E2}"/>
              </a:ext>
            </a:extLst>
          </p:cNvPr>
          <p:cNvSpPr/>
          <p:nvPr/>
        </p:nvSpPr>
        <p:spPr>
          <a:xfrm>
            <a:off x="1813214" y="1745402"/>
            <a:ext cx="4405528" cy="546595"/>
          </a:xfrm>
          <a:prstGeom prst="rect">
            <a:avLst/>
          </a:prstGeom>
          <a:solidFill>
            <a:srgbClr val="3A5818">
              <a:alpha val="2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6C07F88-B923-1159-BA89-601C9712FE2E}"/>
              </a:ext>
            </a:extLst>
          </p:cNvPr>
          <p:cNvSpPr/>
          <p:nvPr/>
        </p:nvSpPr>
        <p:spPr>
          <a:xfrm>
            <a:off x="1813214" y="3299775"/>
            <a:ext cx="4405528" cy="1003793"/>
          </a:xfrm>
          <a:prstGeom prst="rect">
            <a:avLst/>
          </a:prstGeom>
          <a:solidFill>
            <a:srgbClr val="92D05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E2C40E8-1FA6-A994-30FD-46CBA03924E5}"/>
              </a:ext>
            </a:extLst>
          </p:cNvPr>
          <p:cNvSpPr/>
          <p:nvPr/>
        </p:nvSpPr>
        <p:spPr>
          <a:xfrm>
            <a:off x="1813214" y="4284572"/>
            <a:ext cx="4405528" cy="522897"/>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9402FA8-D39A-A78E-8285-AD0A1780003E}"/>
              </a:ext>
            </a:extLst>
          </p:cNvPr>
          <p:cNvSpPr txBox="1"/>
          <p:nvPr/>
        </p:nvSpPr>
        <p:spPr>
          <a:xfrm>
            <a:off x="796289" y="379510"/>
            <a:ext cx="7599344" cy="584775"/>
          </a:xfrm>
          <a:prstGeom prst="rect">
            <a:avLst/>
          </a:prstGeom>
          <a:noFill/>
        </p:spPr>
        <p:txBody>
          <a:bodyPr wrap="square" rtlCol="0">
            <a:spAutoFit/>
          </a:bodyPr>
          <a:lstStyle/>
          <a:p>
            <a:pPr algn="ctr"/>
            <a:r>
              <a:rPr lang="en-US" sz="3200" b="1" dirty="0"/>
              <a:t>CROMFORD MARKET INDEX</a:t>
            </a:r>
          </a:p>
        </p:txBody>
      </p:sp>
      <p:sp>
        <p:nvSpPr>
          <p:cNvPr id="10" name="TextBox 9">
            <a:extLst>
              <a:ext uri="{FF2B5EF4-FFF2-40B4-BE49-F238E27FC236}">
                <a16:creationId xmlns:a16="http://schemas.microsoft.com/office/drawing/2014/main" id="{378BA681-5E19-B804-14D2-BEECA8653D0C}"/>
              </a:ext>
            </a:extLst>
          </p:cNvPr>
          <p:cNvSpPr txBox="1"/>
          <p:nvPr/>
        </p:nvSpPr>
        <p:spPr>
          <a:xfrm>
            <a:off x="114002" y="2895177"/>
            <a:ext cx="1468543" cy="338554"/>
          </a:xfrm>
          <a:prstGeom prst="rect">
            <a:avLst/>
          </a:prstGeom>
          <a:noFill/>
        </p:spPr>
        <p:txBody>
          <a:bodyPr wrap="square" rtlCol="0">
            <a:spAutoFit/>
          </a:bodyPr>
          <a:lstStyle/>
          <a:p>
            <a:pPr algn="r"/>
            <a:r>
              <a:rPr lang="en-US" sz="1600" b="1" dirty="0"/>
              <a:t>Seller’s Mkts</a:t>
            </a:r>
          </a:p>
        </p:txBody>
      </p:sp>
      <p:pic>
        <p:nvPicPr>
          <p:cNvPr id="8" name="Picture 7">
            <a:extLst>
              <a:ext uri="{FF2B5EF4-FFF2-40B4-BE49-F238E27FC236}">
                <a16:creationId xmlns:a16="http://schemas.microsoft.com/office/drawing/2014/main" id="{D82712A0-F82D-EB89-AD5A-7E4C3A8BBD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BF675EBA-B484-B35F-0041-ECAEB66246E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7" name="TextBox 26">
            <a:extLst>
              <a:ext uri="{FF2B5EF4-FFF2-40B4-BE49-F238E27FC236}">
                <a16:creationId xmlns:a16="http://schemas.microsoft.com/office/drawing/2014/main" id="{891C79A6-AB73-1C48-45D9-A8E65BF1BE4F}"/>
              </a:ext>
            </a:extLst>
          </p:cNvPr>
          <p:cNvSpPr txBox="1"/>
          <p:nvPr/>
        </p:nvSpPr>
        <p:spPr>
          <a:xfrm>
            <a:off x="-131499" y="4468915"/>
            <a:ext cx="1769818" cy="338554"/>
          </a:xfrm>
          <a:prstGeom prst="rect">
            <a:avLst/>
          </a:prstGeom>
          <a:noFill/>
        </p:spPr>
        <p:txBody>
          <a:bodyPr wrap="square" rtlCol="0">
            <a:spAutoFit/>
          </a:bodyPr>
          <a:lstStyle/>
          <a:p>
            <a:pPr algn="r"/>
            <a:r>
              <a:rPr lang="en-US" sz="1600" b="1" dirty="0"/>
              <a:t>Balanced Mkts</a:t>
            </a:r>
          </a:p>
        </p:txBody>
      </p:sp>
      <p:sp>
        <p:nvSpPr>
          <p:cNvPr id="21" name="TextBox 20">
            <a:extLst>
              <a:ext uri="{FF2B5EF4-FFF2-40B4-BE49-F238E27FC236}">
                <a16:creationId xmlns:a16="http://schemas.microsoft.com/office/drawing/2014/main" id="{BCDFAD64-49DA-E6C7-DCDF-4CA56C217DF7}"/>
              </a:ext>
            </a:extLst>
          </p:cNvPr>
          <p:cNvSpPr txBox="1"/>
          <p:nvPr/>
        </p:nvSpPr>
        <p:spPr>
          <a:xfrm>
            <a:off x="7390674" y="1630524"/>
            <a:ext cx="2842015" cy="4770537"/>
          </a:xfrm>
          <a:prstGeom prst="rect">
            <a:avLst/>
          </a:prstGeom>
          <a:noFill/>
        </p:spPr>
        <p:txBody>
          <a:bodyPr wrap="square" rtlCol="0">
            <a:spAutoFit/>
          </a:bodyPr>
          <a:lstStyle/>
          <a:p>
            <a:pPr algn="ctr"/>
            <a:endParaRPr lang="en-US" sz="1600" b="1" u="sng" dirty="0">
              <a:highlight>
                <a:srgbClr val="FFFF00"/>
              </a:highlight>
            </a:endParaRPr>
          </a:p>
          <a:p>
            <a:pPr algn="ctr"/>
            <a:r>
              <a:rPr lang="en-US" sz="1600" b="1" u="sng" dirty="0">
                <a:highlight>
                  <a:srgbClr val="00FF00"/>
                </a:highlight>
              </a:rPr>
              <a:t>Other Seller’s Markets</a:t>
            </a:r>
          </a:p>
          <a:p>
            <a:pPr algn="ctr"/>
            <a:r>
              <a:rPr lang="en-US" sz="1600" dirty="0">
                <a:highlight>
                  <a:srgbClr val="00FF00"/>
                </a:highlight>
              </a:rPr>
              <a:t>El Mirage (156.5)</a:t>
            </a:r>
          </a:p>
          <a:p>
            <a:pPr algn="ctr"/>
            <a:r>
              <a:rPr lang="en-US" sz="1600" dirty="0">
                <a:highlight>
                  <a:srgbClr val="00FF00"/>
                </a:highlight>
              </a:rPr>
              <a:t>Apache Junction (125.0)</a:t>
            </a:r>
          </a:p>
          <a:p>
            <a:pPr algn="ctr"/>
            <a:r>
              <a:rPr lang="en-US" sz="1600" dirty="0">
                <a:highlight>
                  <a:srgbClr val="00FF00"/>
                </a:highlight>
              </a:rPr>
              <a:t>Anthem (138.0) </a:t>
            </a:r>
          </a:p>
          <a:p>
            <a:pPr algn="ctr"/>
            <a:r>
              <a:rPr lang="en-US" sz="1600" dirty="0">
                <a:highlight>
                  <a:srgbClr val="00FF00"/>
                </a:highlight>
              </a:rPr>
              <a:t>Tolleson (114.0)</a:t>
            </a:r>
          </a:p>
          <a:p>
            <a:pPr algn="ctr"/>
            <a:endParaRPr lang="en-US" sz="1600" dirty="0">
              <a:highlight>
                <a:srgbClr val="00FF00"/>
              </a:highlight>
            </a:endParaRPr>
          </a:p>
          <a:p>
            <a:pPr algn="ctr"/>
            <a:r>
              <a:rPr lang="en-US" sz="1600" b="1" u="sng" dirty="0">
                <a:highlight>
                  <a:srgbClr val="FFFF00"/>
                </a:highlight>
              </a:rPr>
              <a:t>Other Balanced Markets</a:t>
            </a:r>
          </a:p>
          <a:p>
            <a:pPr algn="ctr"/>
            <a:r>
              <a:rPr lang="en-US" sz="1600" dirty="0">
                <a:highlight>
                  <a:srgbClr val="FFFF00"/>
                </a:highlight>
              </a:rPr>
              <a:t>Sun City (97.0)</a:t>
            </a:r>
          </a:p>
          <a:p>
            <a:pPr algn="ctr"/>
            <a:r>
              <a:rPr lang="en-US" sz="1600" dirty="0">
                <a:highlight>
                  <a:srgbClr val="FFFF00"/>
                </a:highlight>
              </a:rPr>
              <a:t>Sun City West (97.0)</a:t>
            </a:r>
          </a:p>
          <a:p>
            <a:pPr algn="ctr"/>
            <a:r>
              <a:rPr lang="en-US" sz="1600" dirty="0">
                <a:highlight>
                  <a:srgbClr val="FFFF00"/>
                </a:highlight>
              </a:rPr>
              <a:t>Gold Canyon (91.5)</a:t>
            </a:r>
          </a:p>
          <a:p>
            <a:pPr algn="ctr"/>
            <a:endParaRPr lang="en-US" sz="1600" dirty="0">
              <a:highlight>
                <a:srgbClr val="FFFF00"/>
              </a:highlight>
            </a:endParaRPr>
          </a:p>
          <a:p>
            <a:pPr algn="ctr"/>
            <a:r>
              <a:rPr lang="en-US" sz="1600" b="1" u="sng" dirty="0">
                <a:highlight>
                  <a:srgbClr val="00FFFF"/>
                </a:highlight>
              </a:rPr>
              <a:t>Other Buyer’s Markets</a:t>
            </a:r>
          </a:p>
          <a:p>
            <a:pPr algn="ctr"/>
            <a:r>
              <a:rPr lang="en-US" sz="1600" dirty="0">
                <a:highlight>
                  <a:srgbClr val="00FFFF"/>
                </a:highlight>
              </a:rPr>
              <a:t>Laveen (85.4)</a:t>
            </a:r>
          </a:p>
          <a:p>
            <a:pPr algn="ctr"/>
            <a:r>
              <a:rPr lang="en-US" sz="1600" dirty="0">
                <a:highlight>
                  <a:srgbClr val="00FFFF"/>
                </a:highlight>
              </a:rPr>
              <a:t>Sun Lakes (85.4)</a:t>
            </a:r>
          </a:p>
          <a:p>
            <a:pPr algn="ctr"/>
            <a:r>
              <a:rPr lang="en-US" sz="1600" dirty="0">
                <a:highlight>
                  <a:srgbClr val="00FFFF"/>
                </a:highlight>
              </a:rPr>
              <a:t>Litchfield Park (64.3)</a:t>
            </a:r>
          </a:p>
          <a:p>
            <a:pPr algn="ctr"/>
            <a:r>
              <a:rPr lang="en-US" sz="1600" dirty="0">
                <a:highlight>
                  <a:srgbClr val="00FFFF"/>
                </a:highlight>
              </a:rPr>
              <a:t>Arizona City (49.4)</a:t>
            </a:r>
          </a:p>
          <a:p>
            <a:pPr algn="ctr"/>
            <a:r>
              <a:rPr lang="en-US" sz="1600" dirty="0">
                <a:highlight>
                  <a:srgbClr val="00FFFF"/>
                </a:highlight>
              </a:rPr>
              <a:t>Casa Grande (43.3)</a:t>
            </a:r>
          </a:p>
          <a:p>
            <a:pPr algn="ctr"/>
            <a:endParaRPr lang="en-US" sz="1600" dirty="0">
              <a:highlight>
                <a:srgbClr val="00FFFF"/>
              </a:highlight>
            </a:endParaRPr>
          </a:p>
        </p:txBody>
      </p:sp>
      <p:sp>
        <p:nvSpPr>
          <p:cNvPr id="2" name="Rectangle 1">
            <a:extLst>
              <a:ext uri="{FF2B5EF4-FFF2-40B4-BE49-F238E27FC236}">
                <a16:creationId xmlns:a16="http://schemas.microsoft.com/office/drawing/2014/main" id="{28775CB2-C1E6-5650-89AC-EAB7EBB34BBF}"/>
              </a:ext>
            </a:extLst>
          </p:cNvPr>
          <p:cNvSpPr/>
          <p:nvPr/>
        </p:nvSpPr>
        <p:spPr>
          <a:xfrm>
            <a:off x="1813213" y="5895975"/>
            <a:ext cx="4405529" cy="495691"/>
          </a:xfrm>
          <a:prstGeom prst="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ABA57B1-D4CF-DBE2-7C20-401C0EB0208E}"/>
              </a:ext>
            </a:extLst>
          </p:cNvPr>
          <p:cNvSpPr txBox="1"/>
          <p:nvPr/>
        </p:nvSpPr>
        <p:spPr>
          <a:xfrm>
            <a:off x="-96982" y="5131846"/>
            <a:ext cx="1769818" cy="338554"/>
          </a:xfrm>
          <a:prstGeom prst="rect">
            <a:avLst/>
          </a:prstGeom>
          <a:noFill/>
        </p:spPr>
        <p:txBody>
          <a:bodyPr wrap="square" rtlCol="0">
            <a:spAutoFit/>
          </a:bodyPr>
          <a:lstStyle/>
          <a:p>
            <a:pPr algn="r"/>
            <a:r>
              <a:rPr lang="en-US" sz="1600" b="1" dirty="0"/>
              <a:t>Buyer’s Mkts</a:t>
            </a:r>
          </a:p>
        </p:txBody>
      </p:sp>
      <p:sp>
        <p:nvSpPr>
          <p:cNvPr id="12" name="Rectangle 11">
            <a:extLst>
              <a:ext uri="{FF2B5EF4-FFF2-40B4-BE49-F238E27FC236}">
                <a16:creationId xmlns:a16="http://schemas.microsoft.com/office/drawing/2014/main" id="{D5802A8B-3C6B-EF1D-B074-079E156372FD}"/>
              </a:ext>
            </a:extLst>
          </p:cNvPr>
          <p:cNvSpPr/>
          <p:nvPr/>
        </p:nvSpPr>
        <p:spPr>
          <a:xfrm>
            <a:off x="1813213" y="5349953"/>
            <a:ext cx="4405529" cy="546021"/>
          </a:xfrm>
          <a:prstGeom prst="rect">
            <a:avLst/>
          </a:prstGeom>
          <a:solidFill>
            <a:srgbClr val="00B0F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413D9E5-D01B-11D1-0494-3535198BB76D}"/>
              </a:ext>
            </a:extLst>
          </p:cNvPr>
          <p:cNvSpPr/>
          <p:nvPr/>
        </p:nvSpPr>
        <p:spPr>
          <a:xfrm>
            <a:off x="5072420" y="1718375"/>
            <a:ext cx="389854" cy="4682686"/>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BBBC361-EB5C-9FD4-9871-DBEF943F6EE2}"/>
              </a:ext>
            </a:extLst>
          </p:cNvPr>
          <p:cNvSpPr txBox="1"/>
          <p:nvPr/>
        </p:nvSpPr>
        <p:spPr>
          <a:xfrm>
            <a:off x="7726784" y="2107331"/>
            <a:ext cx="389854" cy="369332"/>
          </a:xfrm>
          <a:prstGeom prst="rect">
            <a:avLst/>
          </a:prstGeom>
          <a:noFill/>
        </p:spPr>
        <p:txBody>
          <a:bodyPr wrap="square">
            <a:spAutoFit/>
          </a:bodyPr>
          <a:lstStyle/>
          <a:p>
            <a:r>
              <a:rPr lang="en-US" sz="1800" dirty="0">
                <a:sym typeface="Wingdings 2" panose="05020102010507070707" pitchFamily="18" charset="2"/>
              </a:rPr>
              <a:t></a:t>
            </a:r>
            <a:endParaRPr lang="en-US" dirty="0"/>
          </a:p>
        </p:txBody>
      </p:sp>
      <p:sp>
        <p:nvSpPr>
          <p:cNvPr id="6" name="TextBox 5">
            <a:extLst>
              <a:ext uri="{FF2B5EF4-FFF2-40B4-BE49-F238E27FC236}">
                <a16:creationId xmlns:a16="http://schemas.microsoft.com/office/drawing/2014/main" id="{EF5BB817-ADF3-7EA5-5938-B855B2F07EFD}"/>
              </a:ext>
            </a:extLst>
          </p:cNvPr>
          <p:cNvSpPr txBox="1"/>
          <p:nvPr/>
        </p:nvSpPr>
        <p:spPr>
          <a:xfrm>
            <a:off x="3948057" y="1967671"/>
            <a:ext cx="346065" cy="369332"/>
          </a:xfrm>
          <a:prstGeom prst="rect">
            <a:avLst/>
          </a:prstGeom>
          <a:noFill/>
        </p:spPr>
        <p:txBody>
          <a:bodyPr wrap="square">
            <a:spAutoFit/>
          </a:bodyPr>
          <a:lstStyle/>
          <a:p>
            <a:r>
              <a:rPr lang="en-US" sz="1800" dirty="0">
                <a:sym typeface="Wingdings 2" panose="05020102010507070707" pitchFamily="18" charset="2"/>
              </a:rPr>
              <a:t></a:t>
            </a:r>
            <a:endParaRPr lang="en-US" dirty="0"/>
          </a:p>
        </p:txBody>
      </p:sp>
      <p:sp>
        <p:nvSpPr>
          <p:cNvPr id="16" name="TextBox 15">
            <a:extLst>
              <a:ext uri="{FF2B5EF4-FFF2-40B4-BE49-F238E27FC236}">
                <a16:creationId xmlns:a16="http://schemas.microsoft.com/office/drawing/2014/main" id="{9A17EF4E-B2C7-1EB8-DEF3-8080016E3F4B}"/>
              </a:ext>
            </a:extLst>
          </p:cNvPr>
          <p:cNvSpPr txBox="1"/>
          <p:nvPr/>
        </p:nvSpPr>
        <p:spPr>
          <a:xfrm>
            <a:off x="3948058" y="1729820"/>
            <a:ext cx="346065" cy="369332"/>
          </a:xfrm>
          <a:prstGeom prst="rect">
            <a:avLst/>
          </a:prstGeom>
          <a:noFill/>
        </p:spPr>
        <p:txBody>
          <a:bodyPr wrap="square">
            <a:spAutoFit/>
          </a:bodyPr>
          <a:lstStyle/>
          <a:p>
            <a:r>
              <a:rPr lang="en-US" sz="1800" dirty="0">
                <a:sym typeface="Wingdings 2" panose="05020102010507070707" pitchFamily="18" charset="2"/>
              </a:rPr>
              <a:t></a:t>
            </a:r>
            <a:endParaRPr lang="en-US" dirty="0"/>
          </a:p>
        </p:txBody>
      </p:sp>
      <p:sp>
        <p:nvSpPr>
          <p:cNvPr id="17" name="Rectangle 16">
            <a:extLst>
              <a:ext uri="{FF2B5EF4-FFF2-40B4-BE49-F238E27FC236}">
                <a16:creationId xmlns:a16="http://schemas.microsoft.com/office/drawing/2014/main" id="{B9DABD8A-12E9-610D-8A3D-13792A22C098}"/>
              </a:ext>
            </a:extLst>
          </p:cNvPr>
          <p:cNvSpPr/>
          <p:nvPr/>
        </p:nvSpPr>
        <p:spPr>
          <a:xfrm>
            <a:off x="1813213" y="4826475"/>
            <a:ext cx="4435989" cy="546594"/>
          </a:xfrm>
          <a:prstGeom prst="rect">
            <a:avLst/>
          </a:prstGeom>
          <a:solidFill>
            <a:srgbClr val="6DCCDA">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Explosion: 8 Points 24">
            <a:extLst>
              <a:ext uri="{FF2B5EF4-FFF2-40B4-BE49-F238E27FC236}">
                <a16:creationId xmlns:a16="http://schemas.microsoft.com/office/drawing/2014/main" id="{92AA5919-AEAA-5DE6-5916-8F8D04CB728E}"/>
              </a:ext>
            </a:extLst>
          </p:cNvPr>
          <p:cNvSpPr/>
          <p:nvPr/>
        </p:nvSpPr>
        <p:spPr>
          <a:xfrm>
            <a:off x="7614076" y="4090761"/>
            <a:ext cx="256875" cy="232067"/>
          </a:xfrm>
          <a:prstGeom prst="irregularSeal1">
            <a:avLst/>
          </a:prstGeom>
          <a:solidFill>
            <a:srgbClr val="84B07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Explosion: 8 Points 13">
            <a:extLst>
              <a:ext uri="{FF2B5EF4-FFF2-40B4-BE49-F238E27FC236}">
                <a16:creationId xmlns:a16="http://schemas.microsoft.com/office/drawing/2014/main" id="{7E7F3F90-AAC0-3059-6650-37E089FCA9FF}"/>
              </a:ext>
            </a:extLst>
          </p:cNvPr>
          <p:cNvSpPr/>
          <p:nvPr/>
        </p:nvSpPr>
        <p:spPr>
          <a:xfrm>
            <a:off x="6209376" y="4015792"/>
            <a:ext cx="256875" cy="232067"/>
          </a:xfrm>
          <a:prstGeom prst="irregularSeal1">
            <a:avLst/>
          </a:prstGeom>
          <a:solidFill>
            <a:srgbClr val="00642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Explosion: 8 Points 18">
            <a:extLst>
              <a:ext uri="{FF2B5EF4-FFF2-40B4-BE49-F238E27FC236}">
                <a16:creationId xmlns:a16="http://schemas.microsoft.com/office/drawing/2014/main" id="{F2D6CA09-4004-9EC3-8239-B18047193E66}"/>
              </a:ext>
            </a:extLst>
          </p:cNvPr>
          <p:cNvSpPr/>
          <p:nvPr/>
        </p:nvSpPr>
        <p:spPr>
          <a:xfrm>
            <a:off x="6209376" y="2790558"/>
            <a:ext cx="256875" cy="232067"/>
          </a:xfrm>
          <a:prstGeom prst="irregularSeal1">
            <a:avLst/>
          </a:prstGeom>
          <a:solidFill>
            <a:srgbClr val="00642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0652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Leadership Seesaw - Lead Change">
            <a:extLst>
              <a:ext uri="{FF2B5EF4-FFF2-40B4-BE49-F238E27FC236}">
                <a16:creationId xmlns:a16="http://schemas.microsoft.com/office/drawing/2014/main" id="{1E2EAF05-453A-E962-8FB3-9B49962119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972" y="1198416"/>
            <a:ext cx="9086850" cy="5095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402FA8-D39A-A78E-8285-AD0A1780003E}"/>
              </a:ext>
            </a:extLst>
          </p:cNvPr>
          <p:cNvSpPr txBox="1"/>
          <p:nvPr/>
        </p:nvSpPr>
        <p:spPr>
          <a:xfrm>
            <a:off x="322643" y="342704"/>
            <a:ext cx="9086850" cy="584775"/>
          </a:xfrm>
          <a:prstGeom prst="rect">
            <a:avLst/>
          </a:prstGeom>
          <a:noFill/>
        </p:spPr>
        <p:txBody>
          <a:bodyPr wrap="square" rtlCol="0">
            <a:spAutoFit/>
          </a:bodyPr>
          <a:lstStyle/>
          <a:p>
            <a:pPr algn="ctr"/>
            <a:r>
              <a:rPr lang="en-US" sz="3200" b="1" dirty="0"/>
              <a:t>CROMFORD MARKET INDEX</a:t>
            </a:r>
          </a:p>
        </p:txBody>
      </p:sp>
      <p:pic>
        <p:nvPicPr>
          <p:cNvPr id="8" name="Picture 7">
            <a:extLst>
              <a:ext uri="{FF2B5EF4-FFF2-40B4-BE49-F238E27FC236}">
                <a16:creationId xmlns:a16="http://schemas.microsoft.com/office/drawing/2014/main" id="{D82712A0-F82D-EB89-AD5A-7E4C3A8BBDA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BF675EBA-B484-B35F-0041-ECAEB66246E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9" name="TextBox 8">
            <a:extLst>
              <a:ext uri="{FF2B5EF4-FFF2-40B4-BE49-F238E27FC236}">
                <a16:creationId xmlns:a16="http://schemas.microsoft.com/office/drawing/2014/main" id="{B30C73B8-599F-D7F7-7A73-4F555C99DB22}"/>
              </a:ext>
            </a:extLst>
          </p:cNvPr>
          <p:cNvSpPr txBox="1"/>
          <p:nvPr/>
        </p:nvSpPr>
        <p:spPr>
          <a:xfrm>
            <a:off x="3001465" y="829084"/>
            <a:ext cx="3729206" cy="369332"/>
          </a:xfrm>
          <a:prstGeom prst="rect">
            <a:avLst/>
          </a:prstGeom>
          <a:noFill/>
        </p:spPr>
        <p:txBody>
          <a:bodyPr wrap="square" rtlCol="0">
            <a:spAutoFit/>
          </a:bodyPr>
          <a:lstStyle/>
          <a:p>
            <a:pPr algn="ctr"/>
            <a:r>
              <a:rPr lang="en-US" b="1" dirty="0">
                <a:highlight>
                  <a:srgbClr val="FFFF00"/>
                </a:highlight>
              </a:rPr>
              <a:t>BALANCED RANGE – 90-110</a:t>
            </a:r>
          </a:p>
        </p:txBody>
      </p:sp>
      <p:sp>
        <p:nvSpPr>
          <p:cNvPr id="16" name="TextBox 15">
            <a:extLst>
              <a:ext uri="{FF2B5EF4-FFF2-40B4-BE49-F238E27FC236}">
                <a16:creationId xmlns:a16="http://schemas.microsoft.com/office/drawing/2014/main" id="{61119A73-6E10-FC49-2B07-CDA4FC860400}"/>
              </a:ext>
            </a:extLst>
          </p:cNvPr>
          <p:cNvSpPr txBox="1"/>
          <p:nvPr/>
        </p:nvSpPr>
        <p:spPr>
          <a:xfrm>
            <a:off x="874100" y="1379164"/>
            <a:ext cx="3729205" cy="2585323"/>
          </a:xfrm>
          <a:prstGeom prst="rect">
            <a:avLst/>
          </a:prstGeom>
          <a:noFill/>
        </p:spPr>
        <p:txBody>
          <a:bodyPr wrap="square" numCol="2" rtlCol="0">
            <a:spAutoFit/>
          </a:bodyPr>
          <a:lstStyle/>
          <a:p>
            <a:r>
              <a:rPr lang="en-US" dirty="0">
                <a:highlight>
                  <a:srgbClr val="00FF00"/>
                </a:highlight>
              </a:rPr>
              <a:t>Seller’s Markets:</a:t>
            </a:r>
          </a:p>
          <a:p>
            <a:r>
              <a:rPr lang="en-US" dirty="0"/>
              <a:t>Fountain Hills</a:t>
            </a:r>
          </a:p>
          <a:p>
            <a:r>
              <a:rPr lang="en-US" dirty="0"/>
              <a:t>Chandler</a:t>
            </a:r>
          </a:p>
          <a:p>
            <a:r>
              <a:rPr lang="en-US" dirty="0"/>
              <a:t>Apache Junction</a:t>
            </a:r>
          </a:p>
          <a:p>
            <a:r>
              <a:rPr lang="en-US" dirty="0"/>
              <a:t>El Mirage</a:t>
            </a:r>
          </a:p>
          <a:p>
            <a:r>
              <a:rPr lang="en-US" dirty="0"/>
              <a:t>Tempe</a:t>
            </a:r>
          </a:p>
          <a:p>
            <a:r>
              <a:rPr lang="en-US" dirty="0"/>
              <a:t>Phoenix</a:t>
            </a:r>
          </a:p>
          <a:p>
            <a:r>
              <a:rPr lang="en-US" dirty="0"/>
              <a:t>Glendale</a:t>
            </a:r>
          </a:p>
          <a:p>
            <a:r>
              <a:rPr lang="en-US" dirty="0"/>
              <a:t>Gilbert</a:t>
            </a:r>
          </a:p>
          <a:p>
            <a:endParaRPr lang="en-US" dirty="0"/>
          </a:p>
          <a:p>
            <a:r>
              <a:rPr lang="en-US" dirty="0"/>
              <a:t>Anthem</a:t>
            </a:r>
          </a:p>
          <a:p>
            <a:r>
              <a:rPr lang="en-US" dirty="0"/>
              <a:t>Scottsdale</a:t>
            </a:r>
          </a:p>
          <a:p>
            <a:r>
              <a:rPr lang="en-US" dirty="0"/>
              <a:t>Mesa</a:t>
            </a:r>
          </a:p>
          <a:p>
            <a:r>
              <a:rPr lang="en-US" dirty="0"/>
              <a:t>Tolleson</a:t>
            </a:r>
          </a:p>
          <a:p>
            <a:r>
              <a:rPr lang="en-US" dirty="0"/>
              <a:t>Paradise Valley</a:t>
            </a:r>
          </a:p>
          <a:p>
            <a:r>
              <a:rPr lang="en-US" dirty="0"/>
              <a:t>Cave Creek</a:t>
            </a:r>
          </a:p>
          <a:p>
            <a:endParaRPr lang="en-US" dirty="0"/>
          </a:p>
        </p:txBody>
      </p:sp>
      <p:sp>
        <p:nvSpPr>
          <p:cNvPr id="5" name="TextBox 4">
            <a:extLst>
              <a:ext uri="{FF2B5EF4-FFF2-40B4-BE49-F238E27FC236}">
                <a16:creationId xmlns:a16="http://schemas.microsoft.com/office/drawing/2014/main" id="{39176067-6DF4-F449-89FE-48AE563EA3CB}"/>
              </a:ext>
            </a:extLst>
          </p:cNvPr>
          <p:cNvSpPr txBox="1"/>
          <p:nvPr/>
        </p:nvSpPr>
        <p:spPr>
          <a:xfrm>
            <a:off x="5098527" y="1401032"/>
            <a:ext cx="4323116" cy="14219277"/>
          </a:xfrm>
          <a:prstGeom prst="rect">
            <a:avLst/>
          </a:prstGeom>
          <a:noFill/>
        </p:spPr>
        <p:txBody>
          <a:bodyPr wrap="square" numCol="2" rtlCol="0">
            <a:spAutoFit/>
          </a:bodyPr>
          <a:lstStyle/>
          <a:p>
            <a:pPr algn="r"/>
            <a:r>
              <a:rPr lang="en-US" dirty="0">
                <a:highlight>
                  <a:srgbClr val="00FFFF"/>
                </a:highlight>
              </a:rPr>
              <a:t>Buyer’s Markets:</a:t>
            </a:r>
          </a:p>
          <a:p>
            <a:pPr algn="r"/>
            <a:r>
              <a:rPr lang="en-US" dirty="0"/>
              <a:t>Goodyear</a:t>
            </a:r>
          </a:p>
          <a:p>
            <a:pPr algn="r"/>
            <a:r>
              <a:rPr lang="en-US" dirty="0"/>
              <a:t>Surprise</a:t>
            </a:r>
          </a:p>
          <a:p>
            <a:pPr algn="r"/>
            <a:r>
              <a:rPr lang="en-US" dirty="0"/>
              <a:t>San Tan Valley</a:t>
            </a:r>
          </a:p>
          <a:p>
            <a:pPr algn="r"/>
            <a:r>
              <a:rPr lang="en-US" dirty="0"/>
              <a:t>Maricopa</a:t>
            </a:r>
          </a:p>
          <a:p>
            <a:pPr algn="r"/>
            <a:r>
              <a:rPr lang="en-US" dirty="0"/>
              <a:t>Queen Creek</a:t>
            </a:r>
          </a:p>
          <a:p>
            <a:pPr algn="r"/>
            <a:r>
              <a:rPr lang="en-US" dirty="0"/>
              <a:t>Buckeye</a:t>
            </a:r>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r>
              <a:rPr lang="en-US" dirty="0"/>
              <a:t>Laveen</a:t>
            </a:r>
          </a:p>
          <a:p>
            <a:pPr algn="r"/>
            <a:r>
              <a:rPr lang="en-US" dirty="0"/>
              <a:t>Sun Lakes</a:t>
            </a:r>
          </a:p>
          <a:p>
            <a:pPr algn="r"/>
            <a:r>
              <a:rPr lang="en-US" dirty="0"/>
              <a:t>Arizona City</a:t>
            </a:r>
          </a:p>
          <a:p>
            <a:pPr algn="r"/>
            <a:r>
              <a:rPr lang="en-US" dirty="0"/>
              <a:t>Litchfield Park</a:t>
            </a:r>
          </a:p>
          <a:p>
            <a:pPr algn="r"/>
            <a:r>
              <a:rPr lang="en-US" dirty="0"/>
              <a:t>Casa Grande</a:t>
            </a:r>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pPr algn="r"/>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C5B16B40-05F2-25E5-EF6C-C4D4088C513E}"/>
              </a:ext>
            </a:extLst>
          </p:cNvPr>
          <p:cNvSpPr txBox="1"/>
          <p:nvPr/>
        </p:nvSpPr>
        <p:spPr>
          <a:xfrm>
            <a:off x="8215675" y="4071950"/>
            <a:ext cx="532789" cy="369332"/>
          </a:xfrm>
          <a:prstGeom prst="rect">
            <a:avLst/>
          </a:prstGeom>
          <a:noFill/>
        </p:spPr>
        <p:txBody>
          <a:bodyPr wrap="square" rtlCol="0">
            <a:spAutoFit/>
          </a:bodyPr>
          <a:lstStyle/>
          <a:p>
            <a:r>
              <a:rPr lang="en-US" b="1" dirty="0">
                <a:latin typeface="Segoe Script" panose="030B0504020000000003" pitchFamily="66" charset="0"/>
                <a:cs typeface="MV Boli" panose="02000500030200090000" pitchFamily="2" charset="0"/>
              </a:rPr>
              <a:t>11</a:t>
            </a:r>
          </a:p>
        </p:txBody>
      </p:sp>
      <p:sp>
        <p:nvSpPr>
          <p:cNvPr id="6" name="TextBox 5">
            <a:extLst>
              <a:ext uri="{FF2B5EF4-FFF2-40B4-BE49-F238E27FC236}">
                <a16:creationId xmlns:a16="http://schemas.microsoft.com/office/drawing/2014/main" id="{02BB998C-82C7-0793-7C28-976CDFA96AA2}"/>
              </a:ext>
            </a:extLst>
          </p:cNvPr>
          <p:cNvSpPr txBox="1"/>
          <p:nvPr/>
        </p:nvSpPr>
        <p:spPr>
          <a:xfrm>
            <a:off x="1245432" y="4050758"/>
            <a:ext cx="532789" cy="369332"/>
          </a:xfrm>
          <a:prstGeom prst="rect">
            <a:avLst/>
          </a:prstGeom>
          <a:noFill/>
        </p:spPr>
        <p:txBody>
          <a:bodyPr wrap="square" rtlCol="0">
            <a:spAutoFit/>
          </a:bodyPr>
          <a:lstStyle/>
          <a:p>
            <a:r>
              <a:rPr lang="en-US" b="1" dirty="0">
                <a:latin typeface="Segoe Script" panose="030B0504020000000003" pitchFamily="66" charset="0"/>
                <a:cs typeface="MV Boli" panose="02000500030200090000" pitchFamily="2" charset="0"/>
              </a:rPr>
              <a:t>14</a:t>
            </a:r>
          </a:p>
        </p:txBody>
      </p:sp>
      <p:sp>
        <p:nvSpPr>
          <p:cNvPr id="10" name="TextBox 9">
            <a:extLst>
              <a:ext uri="{FF2B5EF4-FFF2-40B4-BE49-F238E27FC236}">
                <a16:creationId xmlns:a16="http://schemas.microsoft.com/office/drawing/2014/main" id="{8E89411E-93BD-E4AA-210C-4AB353D5931B}"/>
              </a:ext>
            </a:extLst>
          </p:cNvPr>
          <p:cNvSpPr txBox="1"/>
          <p:nvPr/>
        </p:nvSpPr>
        <p:spPr>
          <a:xfrm>
            <a:off x="4026323" y="4121435"/>
            <a:ext cx="1924050" cy="2031325"/>
          </a:xfrm>
          <a:prstGeom prst="rect">
            <a:avLst/>
          </a:prstGeom>
          <a:solidFill>
            <a:schemeClr val="bg1">
              <a:alpha val="78000"/>
            </a:schemeClr>
          </a:solidFill>
          <a:effectLst>
            <a:softEdge rad="76200"/>
          </a:effectLst>
        </p:spPr>
        <p:txBody>
          <a:bodyPr wrap="square" rtlCol="0">
            <a:spAutoFit/>
          </a:bodyPr>
          <a:lstStyle/>
          <a:p>
            <a:pPr algn="ctr"/>
            <a:r>
              <a:rPr lang="en-US" dirty="0">
                <a:highlight>
                  <a:srgbClr val="FFFF00"/>
                </a:highlight>
              </a:rPr>
              <a:t>Balanced:</a:t>
            </a:r>
          </a:p>
          <a:p>
            <a:pPr algn="ctr"/>
            <a:r>
              <a:rPr lang="en-US" dirty="0"/>
              <a:t>Avondale</a:t>
            </a:r>
          </a:p>
          <a:p>
            <a:pPr algn="ctr"/>
            <a:r>
              <a:rPr lang="en-US" dirty="0"/>
              <a:t>Peoria</a:t>
            </a:r>
          </a:p>
          <a:p>
            <a:pPr algn="ctr"/>
            <a:r>
              <a:rPr lang="en-US" dirty="0"/>
              <a:t>Sun City</a:t>
            </a:r>
          </a:p>
          <a:p>
            <a:pPr algn="ctr"/>
            <a:r>
              <a:rPr lang="en-US" dirty="0"/>
              <a:t>Sun City West</a:t>
            </a:r>
          </a:p>
          <a:p>
            <a:pPr algn="ctr"/>
            <a:r>
              <a:rPr lang="en-US" dirty="0"/>
              <a:t>Gold Canyon</a:t>
            </a:r>
          </a:p>
          <a:p>
            <a:pPr algn="ctr"/>
            <a:endParaRPr lang="en-US" dirty="0"/>
          </a:p>
        </p:txBody>
      </p:sp>
      <p:sp>
        <p:nvSpPr>
          <p:cNvPr id="7" name="TextBox 6">
            <a:extLst>
              <a:ext uri="{FF2B5EF4-FFF2-40B4-BE49-F238E27FC236}">
                <a16:creationId xmlns:a16="http://schemas.microsoft.com/office/drawing/2014/main" id="{4B401861-F9B9-AD2D-59CD-B88BFFF97CB2}"/>
              </a:ext>
            </a:extLst>
          </p:cNvPr>
          <p:cNvSpPr txBox="1"/>
          <p:nvPr/>
        </p:nvSpPr>
        <p:spPr>
          <a:xfrm>
            <a:off x="4866068" y="5808027"/>
            <a:ext cx="532789" cy="369332"/>
          </a:xfrm>
          <a:prstGeom prst="rect">
            <a:avLst/>
          </a:prstGeom>
          <a:noFill/>
        </p:spPr>
        <p:txBody>
          <a:bodyPr wrap="square" rtlCol="0">
            <a:spAutoFit/>
          </a:bodyPr>
          <a:lstStyle/>
          <a:p>
            <a:r>
              <a:rPr lang="en-US" b="1" dirty="0">
                <a:latin typeface="Segoe Script" panose="030B0504020000000003" pitchFamily="66" charset="0"/>
                <a:cs typeface="MV Boli" panose="02000500030200090000" pitchFamily="2" charset="0"/>
              </a:rPr>
              <a:t>5</a:t>
            </a:r>
          </a:p>
        </p:txBody>
      </p:sp>
    </p:spTree>
    <p:extLst>
      <p:ext uri="{BB962C8B-B14F-4D97-AF65-F5344CB8AC3E}">
        <p14:creationId xmlns:p14="http://schemas.microsoft.com/office/powerpoint/2010/main" val="2110116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F338C-9B28-C263-CE3F-62114E8B40D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716BE6-10F3-1C04-9695-5A383720F79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57679D1-A2AF-DEF2-EF48-EC4651B1B5A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91D14CCD-E737-E911-527B-5D0F94645878}"/>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SUPPLY</a:t>
            </a:r>
          </a:p>
        </p:txBody>
      </p:sp>
      <p:pic>
        <p:nvPicPr>
          <p:cNvPr id="12" name="Picture 11">
            <a:extLst>
              <a:ext uri="{FF2B5EF4-FFF2-40B4-BE49-F238E27FC236}">
                <a16:creationId xmlns:a16="http://schemas.microsoft.com/office/drawing/2014/main" id="{2DC71E33-C832-E2C9-A45C-795AD4EE23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0757" y="869942"/>
            <a:ext cx="8180380" cy="5440020"/>
          </a:xfrm>
          <a:prstGeom prst="rect">
            <a:avLst/>
          </a:prstGeom>
        </p:spPr>
      </p:pic>
      <p:sp>
        <p:nvSpPr>
          <p:cNvPr id="16" name="TextBox 15">
            <a:extLst>
              <a:ext uri="{FF2B5EF4-FFF2-40B4-BE49-F238E27FC236}">
                <a16:creationId xmlns:a16="http://schemas.microsoft.com/office/drawing/2014/main" id="{17189C0B-BCEA-F9F7-A9B0-3D342F7EBAF0}"/>
              </a:ext>
            </a:extLst>
          </p:cNvPr>
          <p:cNvSpPr txBox="1"/>
          <p:nvPr/>
        </p:nvSpPr>
        <p:spPr>
          <a:xfrm>
            <a:off x="3833297" y="2098291"/>
            <a:ext cx="826851" cy="400110"/>
          </a:xfrm>
          <a:prstGeom prst="rect">
            <a:avLst/>
          </a:prstGeom>
          <a:noFill/>
        </p:spPr>
        <p:txBody>
          <a:bodyPr wrap="square" rtlCol="0">
            <a:spAutoFit/>
          </a:bodyPr>
          <a:lstStyle/>
          <a:p>
            <a:r>
              <a:rPr lang="en-US" sz="2000" b="1" dirty="0">
                <a:solidFill>
                  <a:srgbClr val="946359"/>
                </a:solidFill>
              </a:rPr>
              <a:t>2026</a:t>
            </a:r>
          </a:p>
        </p:txBody>
      </p:sp>
      <p:sp>
        <p:nvSpPr>
          <p:cNvPr id="17" name="TextBox 16">
            <a:extLst>
              <a:ext uri="{FF2B5EF4-FFF2-40B4-BE49-F238E27FC236}">
                <a16:creationId xmlns:a16="http://schemas.microsoft.com/office/drawing/2014/main" id="{5182D6C8-EE69-43E5-68FB-8B09E04FA9F3}"/>
              </a:ext>
            </a:extLst>
          </p:cNvPr>
          <p:cNvSpPr txBox="1"/>
          <p:nvPr/>
        </p:nvSpPr>
        <p:spPr>
          <a:xfrm rot="233896">
            <a:off x="4023829" y="1566292"/>
            <a:ext cx="755674" cy="371640"/>
          </a:xfrm>
          <a:prstGeom prst="rect">
            <a:avLst/>
          </a:prstGeom>
          <a:noFill/>
        </p:spPr>
        <p:txBody>
          <a:bodyPr wrap="square" rtlCol="0">
            <a:spAutoFit/>
          </a:bodyPr>
          <a:lstStyle/>
          <a:p>
            <a:r>
              <a:rPr lang="en-US" b="1" dirty="0">
                <a:solidFill>
                  <a:srgbClr val="898989"/>
                </a:solidFill>
              </a:rPr>
              <a:t>2025</a:t>
            </a:r>
          </a:p>
        </p:txBody>
      </p:sp>
      <p:sp>
        <p:nvSpPr>
          <p:cNvPr id="18" name="TextBox 17">
            <a:extLst>
              <a:ext uri="{FF2B5EF4-FFF2-40B4-BE49-F238E27FC236}">
                <a16:creationId xmlns:a16="http://schemas.microsoft.com/office/drawing/2014/main" id="{40221DB0-C6C0-89AF-B000-EE5D13D0E0BA}"/>
              </a:ext>
            </a:extLst>
          </p:cNvPr>
          <p:cNvSpPr txBox="1"/>
          <p:nvPr/>
        </p:nvSpPr>
        <p:spPr>
          <a:xfrm>
            <a:off x="3937584" y="2877175"/>
            <a:ext cx="755674" cy="371640"/>
          </a:xfrm>
          <a:prstGeom prst="rect">
            <a:avLst/>
          </a:prstGeom>
          <a:noFill/>
        </p:spPr>
        <p:txBody>
          <a:bodyPr wrap="square" rtlCol="0">
            <a:spAutoFit/>
          </a:bodyPr>
          <a:lstStyle/>
          <a:p>
            <a:r>
              <a:rPr lang="en-US" b="1" dirty="0">
                <a:solidFill>
                  <a:srgbClr val="9C73C3"/>
                </a:solidFill>
              </a:rPr>
              <a:t>2024</a:t>
            </a:r>
          </a:p>
        </p:txBody>
      </p:sp>
      <p:sp>
        <p:nvSpPr>
          <p:cNvPr id="19" name="TextBox 18">
            <a:extLst>
              <a:ext uri="{FF2B5EF4-FFF2-40B4-BE49-F238E27FC236}">
                <a16:creationId xmlns:a16="http://schemas.microsoft.com/office/drawing/2014/main" id="{4217FFF0-D013-3265-0578-88875A48A6A1}"/>
              </a:ext>
            </a:extLst>
          </p:cNvPr>
          <p:cNvSpPr txBox="1"/>
          <p:nvPr/>
        </p:nvSpPr>
        <p:spPr>
          <a:xfrm rot="1082736">
            <a:off x="3761931" y="4014135"/>
            <a:ext cx="755674" cy="371640"/>
          </a:xfrm>
          <a:prstGeom prst="rect">
            <a:avLst/>
          </a:prstGeom>
          <a:noFill/>
        </p:spPr>
        <p:txBody>
          <a:bodyPr wrap="square" rtlCol="0">
            <a:spAutoFit/>
          </a:bodyPr>
          <a:lstStyle/>
          <a:p>
            <a:r>
              <a:rPr lang="en-US" b="1" dirty="0">
                <a:solidFill>
                  <a:srgbClr val="E580C7"/>
                </a:solidFill>
              </a:rPr>
              <a:t>2023</a:t>
            </a:r>
          </a:p>
        </p:txBody>
      </p:sp>
      <p:sp>
        <p:nvSpPr>
          <p:cNvPr id="20" name="TextBox 19">
            <a:extLst>
              <a:ext uri="{FF2B5EF4-FFF2-40B4-BE49-F238E27FC236}">
                <a16:creationId xmlns:a16="http://schemas.microsoft.com/office/drawing/2014/main" id="{32713A09-3541-D901-29E3-55EC3A9E2B27}"/>
              </a:ext>
            </a:extLst>
          </p:cNvPr>
          <p:cNvSpPr txBox="1"/>
          <p:nvPr/>
        </p:nvSpPr>
        <p:spPr>
          <a:xfrm>
            <a:off x="4914588" y="2498401"/>
            <a:ext cx="840490" cy="369332"/>
          </a:xfrm>
          <a:prstGeom prst="rect">
            <a:avLst/>
          </a:prstGeom>
          <a:noFill/>
        </p:spPr>
        <p:txBody>
          <a:bodyPr wrap="square" rtlCol="0">
            <a:spAutoFit/>
          </a:bodyPr>
          <a:lstStyle/>
          <a:p>
            <a:r>
              <a:rPr lang="en-US" dirty="0">
                <a:highlight>
                  <a:srgbClr val="FFFF00"/>
                </a:highlight>
              </a:rPr>
              <a:t>-7.0%</a:t>
            </a:r>
          </a:p>
        </p:txBody>
      </p:sp>
      <p:pic>
        <p:nvPicPr>
          <p:cNvPr id="4" name="Picture 3">
            <a:extLst>
              <a:ext uri="{FF2B5EF4-FFF2-40B4-BE49-F238E27FC236}">
                <a16:creationId xmlns:a16="http://schemas.microsoft.com/office/drawing/2014/main" id="{BF75681C-4B5E-3ED6-AAB2-70A555284040}"/>
              </a:ext>
            </a:extLst>
          </p:cNvPr>
          <p:cNvPicPr>
            <a:picLocks noChangeAspect="1"/>
          </p:cNvPicPr>
          <p:nvPr/>
        </p:nvPicPr>
        <p:blipFill>
          <a:blip r:embed="rId4"/>
          <a:stretch>
            <a:fillRect/>
          </a:stretch>
        </p:blipFill>
        <p:spPr>
          <a:xfrm>
            <a:off x="8815577" y="2408374"/>
            <a:ext cx="1429150" cy="11815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7820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F9CFC-ED98-C10A-F89B-331DBB5C1D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6D0E5B-B9FA-2330-FD43-49747050FA0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D5A7A371-B530-3292-EE27-17A7E98248A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8F207D2B-A2A6-C1AA-A06C-C42FB14CCC63}"/>
              </a:ext>
            </a:extLst>
          </p:cNvPr>
          <p:cNvSpPr txBox="1"/>
          <p:nvPr/>
        </p:nvSpPr>
        <p:spPr>
          <a:xfrm>
            <a:off x="1762125" y="58486"/>
            <a:ext cx="7443241" cy="646331"/>
          </a:xfrm>
          <a:prstGeom prst="rect">
            <a:avLst/>
          </a:prstGeom>
          <a:noFill/>
        </p:spPr>
        <p:txBody>
          <a:bodyPr wrap="square" rtlCol="0">
            <a:spAutoFit/>
          </a:bodyPr>
          <a:lstStyle/>
          <a:p>
            <a:pPr algn="ctr"/>
            <a:r>
              <a:rPr lang="en-US" sz="3600" b="1" dirty="0"/>
              <a:t>NEW LISTINGS WEEKLY</a:t>
            </a:r>
          </a:p>
        </p:txBody>
      </p:sp>
      <p:pic>
        <p:nvPicPr>
          <p:cNvPr id="5" name="Picture 4">
            <a:extLst>
              <a:ext uri="{FF2B5EF4-FFF2-40B4-BE49-F238E27FC236}">
                <a16:creationId xmlns:a16="http://schemas.microsoft.com/office/drawing/2014/main" id="{AE7C0C93-D403-6534-A410-7BB6BAB315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3391" y="705941"/>
            <a:ext cx="8830432" cy="5896543"/>
          </a:xfrm>
          <a:prstGeom prst="rect">
            <a:avLst/>
          </a:prstGeom>
        </p:spPr>
      </p:pic>
      <p:sp>
        <p:nvSpPr>
          <p:cNvPr id="9" name="TextBox 8">
            <a:extLst>
              <a:ext uri="{FF2B5EF4-FFF2-40B4-BE49-F238E27FC236}">
                <a16:creationId xmlns:a16="http://schemas.microsoft.com/office/drawing/2014/main" id="{BE0072BD-0159-F996-8325-EBFC8D40AF9F}"/>
              </a:ext>
            </a:extLst>
          </p:cNvPr>
          <p:cNvSpPr txBox="1"/>
          <p:nvPr/>
        </p:nvSpPr>
        <p:spPr>
          <a:xfrm>
            <a:off x="3117773" y="4982593"/>
            <a:ext cx="5244030" cy="954107"/>
          </a:xfrm>
          <a:prstGeom prst="rect">
            <a:avLst/>
          </a:prstGeom>
          <a:noFill/>
        </p:spPr>
        <p:txBody>
          <a:bodyPr wrap="square" rtlCol="0">
            <a:spAutoFit/>
          </a:bodyPr>
          <a:lstStyle/>
          <a:p>
            <a:pPr algn="ctr"/>
            <a:r>
              <a:rPr lang="en-US" sz="2800" b="1" dirty="0">
                <a:highlight>
                  <a:srgbClr val="FFFF00"/>
                </a:highlight>
              </a:rPr>
              <a:t>NEW LISTINGS WEEKLY</a:t>
            </a:r>
          </a:p>
          <a:p>
            <a:pPr algn="ctr"/>
            <a:r>
              <a:rPr lang="en-US" sz="2800" b="1" dirty="0">
                <a:highlight>
                  <a:srgbClr val="FFFF00"/>
                </a:highlight>
              </a:rPr>
              <a:t>2001-2026</a:t>
            </a:r>
          </a:p>
        </p:txBody>
      </p:sp>
      <p:sp>
        <p:nvSpPr>
          <p:cNvPr id="14" name="TextBox 13">
            <a:extLst>
              <a:ext uri="{FF2B5EF4-FFF2-40B4-BE49-F238E27FC236}">
                <a16:creationId xmlns:a16="http://schemas.microsoft.com/office/drawing/2014/main" id="{FBEDCA02-2C6B-24EB-01EE-C97EADD79244}"/>
              </a:ext>
            </a:extLst>
          </p:cNvPr>
          <p:cNvSpPr txBox="1"/>
          <p:nvPr/>
        </p:nvSpPr>
        <p:spPr>
          <a:xfrm>
            <a:off x="4803695" y="4521102"/>
            <a:ext cx="1024569" cy="369332"/>
          </a:xfrm>
          <a:prstGeom prst="rect">
            <a:avLst/>
          </a:prstGeom>
          <a:noFill/>
        </p:spPr>
        <p:txBody>
          <a:bodyPr wrap="square" rtlCol="0">
            <a:spAutoFit/>
          </a:bodyPr>
          <a:lstStyle/>
          <a:p>
            <a:r>
              <a:rPr lang="en-US" b="1" dirty="0">
                <a:solidFill>
                  <a:srgbClr val="E4E4E4"/>
                </a:solidFill>
              </a:rPr>
              <a:t>2023</a:t>
            </a:r>
          </a:p>
        </p:txBody>
      </p:sp>
    </p:spTree>
    <p:extLst>
      <p:ext uri="{BB962C8B-B14F-4D97-AF65-F5344CB8AC3E}">
        <p14:creationId xmlns:p14="http://schemas.microsoft.com/office/powerpoint/2010/main" val="518225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DDC7-BC39-166E-D808-50B001D940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B4EAED-2352-4D0F-2A17-18020E3B007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854144E-D7B5-7CB9-506D-9F62A619BA2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75E0ADC0-3C8E-89D1-A77B-839B3418D2A4}"/>
              </a:ext>
            </a:extLst>
          </p:cNvPr>
          <p:cNvSpPr txBox="1"/>
          <p:nvPr/>
        </p:nvSpPr>
        <p:spPr>
          <a:xfrm>
            <a:off x="1075116" y="109506"/>
            <a:ext cx="7443241" cy="646331"/>
          </a:xfrm>
          <a:prstGeom prst="rect">
            <a:avLst/>
          </a:prstGeom>
          <a:noFill/>
        </p:spPr>
        <p:txBody>
          <a:bodyPr wrap="square" rtlCol="0">
            <a:spAutoFit/>
          </a:bodyPr>
          <a:lstStyle/>
          <a:p>
            <a:pPr algn="ctr"/>
            <a:r>
              <a:rPr lang="en-US" sz="3600" b="1" dirty="0"/>
              <a:t>CANCELLATIONS</a:t>
            </a:r>
          </a:p>
        </p:txBody>
      </p:sp>
      <p:pic>
        <p:nvPicPr>
          <p:cNvPr id="4" name="Picture 3" descr="The image displays a line graph depicting the number of listed properties that have been cancelled in Greater Phoenix, ARMLS Residential, measured monthly from Q1 2021 to Q4 2026, showing a downward trend.&#10;&#10;AI-generated content may be incorrect.">
            <a:extLst>
              <a:ext uri="{FF2B5EF4-FFF2-40B4-BE49-F238E27FC236}">
                <a16:creationId xmlns:a16="http://schemas.microsoft.com/office/drawing/2014/main" id="{BABDCAF7-C78E-1F16-C87B-8B85F5224FAA}"/>
              </a:ext>
            </a:extLst>
          </p:cNvPr>
          <p:cNvPicPr>
            <a:picLocks noChangeAspect="1"/>
          </p:cNvPicPr>
          <p:nvPr/>
        </p:nvPicPr>
        <p:blipFill>
          <a:blip r:embed="rId3"/>
          <a:stretch>
            <a:fillRect/>
          </a:stretch>
        </p:blipFill>
        <p:spPr>
          <a:xfrm>
            <a:off x="1184640" y="719750"/>
            <a:ext cx="7333717" cy="6002515"/>
          </a:xfrm>
          <a:prstGeom prst="rect">
            <a:avLst/>
          </a:prstGeom>
        </p:spPr>
      </p:pic>
      <p:sp>
        <p:nvSpPr>
          <p:cNvPr id="8" name="TextBox 7">
            <a:extLst>
              <a:ext uri="{FF2B5EF4-FFF2-40B4-BE49-F238E27FC236}">
                <a16:creationId xmlns:a16="http://schemas.microsoft.com/office/drawing/2014/main" id="{6254CC71-0204-9C21-C0C7-01E6BA9EADD6}"/>
              </a:ext>
            </a:extLst>
          </p:cNvPr>
          <p:cNvSpPr txBox="1"/>
          <p:nvPr/>
        </p:nvSpPr>
        <p:spPr>
          <a:xfrm>
            <a:off x="6546573" y="2600793"/>
            <a:ext cx="780658" cy="369332"/>
          </a:xfrm>
          <a:prstGeom prst="rect">
            <a:avLst/>
          </a:prstGeom>
          <a:noFill/>
        </p:spPr>
        <p:txBody>
          <a:bodyPr wrap="square" rtlCol="0">
            <a:spAutoFit/>
          </a:bodyPr>
          <a:lstStyle/>
          <a:p>
            <a:r>
              <a:rPr lang="en-US" dirty="0"/>
              <a:t>2,136</a:t>
            </a:r>
          </a:p>
        </p:txBody>
      </p:sp>
      <p:sp>
        <p:nvSpPr>
          <p:cNvPr id="10" name="TextBox 9">
            <a:extLst>
              <a:ext uri="{FF2B5EF4-FFF2-40B4-BE49-F238E27FC236}">
                <a16:creationId xmlns:a16="http://schemas.microsoft.com/office/drawing/2014/main" id="{E4F243D5-726A-E1B3-9BF7-E9875CE90E35}"/>
              </a:ext>
            </a:extLst>
          </p:cNvPr>
          <p:cNvSpPr txBox="1"/>
          <p:nvPr/>
        </p:nvSpPr>
        <p:spPr>
          <a:xfrm>
            <a:off x="8086460" y="3244334"/>
            <a:ext cx="1082842" cy="369332"/>
          </a:xfrm>
          <a:prstGeom prst="rect">
            <a:avLst/>
          </a:prstGeom>
          <a:noFill/>
        </p:spPr>
        <p:txBody>
          <a:bodyPr wrap="square" rtlCol="0">
            <a:spAutoFit/>
          </a:bodyPr>
          <a:lstStyle/>
          <a:p>
            <a:r>
              <a:rPr lang="en-US" dirty="0"/>
              <a:t>1,836</a:t>
            </a:r>
          </a:p>
        </p:txBody>
      </p:sp>
      <p:cxnSp>
        <p:nvCxnSpPr>
          <p:cNvPr id="12" name="Straight Arrow Connector 11">
            <a:extLst>
              <a:ext uri="{FF2B5EF4-FFF2-40B4-BE49-F238E27FC236}">
                <a16:creationId xmlns:a16="http://schemas.microsoft.com/office/drawing/2014/main" id="{341003BD-0E17-3576-991F-7E2BBB662D99}"/>
              </a:ext>
            </a:extLst>
          </p:cNvPr>
          <p:cNvCxnSpPr>
            <a:cxnSpLocks/>
          </p:cNvCxnSpPr>
          <p:nvPr/>
        </p:nvCxnSpPr>
        <p:spPr>
          <a:xfrm>
            <a:off x="7141361" y="2875547"/>
            <a:ext cx="1237095" cy="737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52DE333-680B-5AED-4D6C-8266D8A3E44C}"/>
              </a:ext>
            </a:extLst>
          </p:cNvPr>
          <p:cNvSpPr txBox="1"/>
          <p:nvPr/>
        </p:nvSpPr>
        <p:spPr>
          <a:xfrm>
            <a:off x="7573260" y="2875275"/>
            <a:ext cx="699070" cy="369332"/>
          </a:xfrm>
          <a:prstGeom prst="rect">
            <a:avLst/>
          </a:prstGeom>
          <a:noFill/>
        </p:spPr>
        <p:txBody>
          <a:bodyPr wrap="square" rtlCol="0">
            <a:spAutoFit/>
          </a:bodyPr>
          <a:lstStyle/>
          <a:p>
            <a:r>
              <a:rPr lang="en-US" dirty="0">
                <a:highlight>
                  <a:srgbClr val="FFFF00"/>
                </a:highlight>
              </a:rPr>
              <a:t>-14%</a:t>
            </a:r>
          </a:p>
        </p:txBody>
      </p:sp>
    </p:spTree>
    <p:extLst>
      <p:ext uri="{BB962C8B-B14F-4D97-AF65-F5344CB8AC3E}">
        <p14:creationId xmlns:p14="http://schemas.microsoft.com/office/powerpoint/2010/main" val="3755767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7A4BF-3334-1472-1F7D-49F86ED2B5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124914-055B-D0BE-B0B0-7A9D8B3C206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01A5FD3-4CA0-B0E6-9997-944EB3F7263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29DC8121-9255-8C64-D45F-CA61D4B433DB}"/>
              </a:ext>
            </a:extLst>
          </p:cNvPr>
          <p:cNvSpPr txBox="1"/>
          <p:nvPr/>
        </p:nvSpPr>
        <p:spPr>
          <a:xfrm>
            <a:off x="1162765" y="86963"/>
            <a:ext cx="7443241" cy="646331"/>
          </a:xfrm>
          <a:prstGeom prst="rect">
            <a:avLst/>
          </a:prstGeom>
          <a:noFill/>
        </p:spPr>
        <p:txBody>
          <a:bodyPr wrap="square" rtlCol="0">
            <a:spAutoFit/>
          </a:bodyPr>
          <a:lstStyle/>
          <a:p>
            <a:pPr algn="ctr"/>
            <a:r>
              <a:rPr lang="en-US" sz="3600" b="1" dirty="0"/>
              <a:t>EXPIRED</a:t>
            </a:r>
          </a:p>
        </p:txBody>
      </p:sp>
      <p:pic>
        <p:nvPicPr>
          <p:cNvPr id="4" name="Picture 3" descr="The image is a graph showing the number of residential listings in Greater Phoenix, AZ, as shared by Cromford Associates LLC, with data from January 2022 to April 2026.&#10;&#10;AI-generated content may be incorrect.">
            <a:extLst>
              <a:ext uri="{FF2B5EF4-FFF2-40B4-BE49-F238E27FC236}">
                <a16:creationId xmlns:a16="http://schemas.microsoft.com/office/drawing/2014/main" id="{64BA4E73-9B70-B4D6-139D-32BDFFE9EAF9}"/>
              </a:ext>
            </a:extLst>
          </p:cNvPr>
          <p:cNvPicPr>
            <a:picLocks noChangeAspect="1"/>
          </p:cNvPicPr>
          <p:nvPr/>
        </p:nvPicPr>
        <p:blipFill>
          <a:blip r:embed="rId3"/>
          <a:stretch>
            <a:fillRect/>
          </a:stretch>
        </p:blipFill>
        <p:spPr>
          <a:xfrm>
            <a:off x="563407" y="733294"/>
            <a:ext cx="8641959" cy="5921209"/>
          </a:xfrm>
          <a:prstGeom prst="rect">
            <a:avLst/>
          </a:prstGeom>
        </p:spPr>
      </p:pic>
      <p:sp>
        <p:nvSpPr>
          <p:cNvPr id="8" name="TextBox 7">
            <a:extLst>
              <a:ext uri="{FF2B5EF4-FFF2-40B4-BE49-F238E27FC236}">
                <a16:creationId xmlns:a16="http://schemas.microsoft.com/office/drawing/2014/main" id="{65B47156-7FC4-0109-236D-F92373EA1C52}"/>
              </a:ext>
            </a:extLst>
          </p:cNvPr>
          <p:cNvSpPr txBox="1"/>
          <p:nvPr/>
        </p:nvSpPr>
        <p:spPr>
          <a:xfrm>
            <a:off x="6983646" y="3139900"/>
            <a:ext cx="780658" cy="369332"/>
          </a:xfrm>
          <a:prstGeom prst="rect">
            <a:avLst/>
          </a:prstGeom>
          <a:noFill/>
        </p:spPr>
        <p:txBody>
          <a:bodyPr wrap="square" rtlCol="0">
            <a:spAutoFit/>
          </a:bodyPr>
          <a:lstStyle/>
          <a:p>
            <a:r>
              <a:rPr lang="en-US" dirty="0"/>
              <a:t>897</a:t>
            </a:r>
          </a:p>
        </p:txBody>
      </p:sp>
      <p:sp>
        <p:nvSpPr>
          <p:cNvPr id="10" name="TextBox 9">
            <a:extLst>
              <a:ext uri="{FF2B5EF4-FFF2-40B4-BE49-F238E27FC236}">
                <a16:creationId xmlns:a16="http://schemas.microsoft.com/office/drawing/2014/main" id="{5BE128EA-9F5F-15D3-DAB4-8C82A990E418}"/>
              </a:ext>
            </a:extLst>
          </p:cNvPr>
          <p:cNvSpPr txBox="1"/>
          <p:nvPr/>
        </p:nvSpPr>
        <p:spPr>
          <a:xfrm>
            <a:off x="8839303" y="3978260"/>
            <a:ext cx="1082842" cy="369332"/>
          </a:xfrm>
          <a:prstGeom prst="rect">
            <a:avLst/>
          </a:prstGeom>
          <a:noFill/>
        </p:spPr>
        <p:txBody>
          <a:bodyPr wrap="square" rtlCol="0">
            <a:spAutoFit/>
          </a:bodyPr>
          <a:lstStyle/>
          <a:p>
            <a:r>
              <a:rPr lang="en-US" dirty="0"/>
              <a:t>608</a:t>
            </a:r>
          </a:p>
        </p:txBody>
      </p:sp>
      <p:cxnSp>
        <p:nvCxnSpPr>
          <p:cNvPr id="11" name="Straight Arrow Connector 10">
            <a:extLst>
              <a:ext uri="{FF2B5EF4-FFF2-40B4-BE49-F238E27FC236}">
                <a16:creationId xmlns:a16="http://schemas.microsoft.com/office/drawing/2014/main" id="{BA37A4A2-6912-3166-518F-7589946D7D70}"/>
              </a:ext>
            </a:extLst>
          </p:cNvPr>
          <p:cNvCxnSpPr>
            <a:cxnSpLocks/>
          </p:cNvCxnSpPr>
          <p:nvPr/>
        </p:nvCxnSpPr>
        <p:spPr>
          <a:xfrm>
            <a:off x="7318517" y="3441032"/>
            <a:ext cx="1741262" cy="906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37F0AFB-0A11-CA39-BFC7-918D528AFF6E}"/>
              </a:ext>
            </a:extLst>
          </p:cNvPr>
          <p:cNvSpPr txBox="1"/>
          <p:nvPr/>
        </p:nvSpPr>
        <p:spPr>
          <a:xfrm>
            <a:off x="7974768" y="3524980"/>
            <a:ext cx="699070" cy="369332"/>
          </a:xfrm>
          <a:prstGeom prst="rect">
            <a:avLst/>
          </a:prstGeom>
          <a:noFill/>
        </p:spPr>
        <p:txBody>
          <a:bodyPr wrap="square" rtlCol="0">
            <a:spAutoFit/>
          </a:bodyPr>
          <a:lstStyle/>
          <a:p>
            <a:r>
              <a:rPr lang="en-US" dirty="0">
                <a:highlight>
                  <a:srgbClr val="FFFF00"/>
                </a:highlight>
              </a:rPr>
              <a:t>-32%</a:t>
            </a:r>
          </a:p>
        </p:txBody>
      </p:sp>
    </p:spTree>
    <p:extLst>
      <p:ext uri="{BB962C8B-B14F-4D97-AF65-F5344CB8AC3E}">
        <p14:creationId xmlns:p14="http://schemas.microsoft.com/office/powerpoint/2010/main" val="3619372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23B02-4C80-58DC-6927-6567DBE035E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8553DC1-E7A9-5A51-2373-288DF23C2E7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E0431587-4079-FCD1-2F8C-5E6C5C50621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5" name="Picture 14" descr="The Price Is Right,&#10;&#10;AI-generated content may be incorrect.">
            <a:extLst>
              <a:ext uri="{FF2B5EF4-FFF2-40B4-BE49-F238E27FC236}">
                <a16:creationId xmlns:a16="http://schemas.microsoft.com/office/drawing/2014/main" id="{2634B280-AF00-2AB4-2D23-453A749680E3}"/>
              </a:ext>
            </a:extLst>
          </p:cNvPr>
          <p:cNvPicPr>
            <a:picLocks noChangeAspect="1"/>
          </p:cNvPicPr>
          <p:nvPr/>
        </p:nvPicPr>
        <p:blipFill>
          <a:blip r:embed="rId3"/>
          <a:stretch>
            <a:fillRect/>
          </a:stretch>
        </p:blipFill>
        <p:spPr>
          <a:xfrm>
            <a:off x="1287379" y="1053117"/>
            <a:ext cx="6875546" cy="4751766"/>
          </a:xfrm>
          <a:prstGeom prst="rect">
            <a:avLst/>
          </a:prstGeom>
        </p:spPr>
      </p:pic>
      <p:sp>
        <p:nvSpPr>
          <p:cNvPr id="17" name="TextBox 16">
            <a:extLst>
              <a:ext uri="{FF2B5EF4-FFF2-40B4-BE49-F238E27FC236}">
                <a16:creationId xmlns:a16="http://schemas.microsoft.com/office/drawing/2014/main" id="{50FC9510-64AA-C465-9E70-84E1F06E0863}"/>
              </a:ext>
            </a:extLst>
          </p:cNvPr>
          <p:cNvSpPr txBox="1"/>
          <p:nvPr/>
        </p:nvSpPr>
        <p:spPr>
          <a:xfrm>
            <a:off x="1287379" y="216568"/>
            <a:ext cx="6942221" cy="707886"/>
          </a:xfrm>
          <a:prstGeom prst="rect">
            <a:avLst/>
          </a:prstGeom>
          <a:noFill/>
        </p:spPr>
        <p:txBody>
          <a:bodyPr wrap="square" rtlCol="0">
            <a:spAutoFit/>
          </a:bodyPr>
          <a:lstStyle/>
          <a:p>
            <a:pPr algn="ctr"/>
            <a:r>
              <a:rPr lang="en-US" sz="4000" b="1" dirty="0"/>
              <a:t>SALES PRICES</a:t>
            </a:r>
          </a:p>
        </p:txBody>
      </p:sp>
    </p:spTree>
    <p:extLst>
      <p:ext uri="{BB962C8B-B14F-4D97-AF65-F5344CB8AC3E}">
        <p14:creationId xmlns:p14="http://schemas.microsoft.com/office/powerpoint/2010/main" val="3724081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3BF6D-D3EA-03F6-5F13-3EC88E3F19A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D1C9965D-33E4-C81D-0BB5-1BFA549DA00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1713" y="947023"/>
            <a:ext cx="8498302" cy="4448881"/>
          </a:xfrm>
          <a:prstGeom prst="rect">
            <a:avLst/>
          </a:prstGeom>
        </p:spPr>
      </p:pic>
      <p:sp>
        <p:nvSpPr>
          <p:cNvPr id="2" name="TextBox 1">
            <a:extLst>
              <a:ext uri="{FF2B5EF4-FFF2-40B4-BE49-F238E27FC236}">
                <a16:creationId xmlns:a16="http://schemas.microsoft.com/office/drawing/2014/main" id="{D2A3C82B-27E4-D39A-04C0-A7191AC39433}"/>
              </a:ext>
            </a:extLst>
          </p:cNvPr>
          <p:cNvSpPr txBox="1"/>
          <p:nvPr/>
        </p:nvSpPr>
        <p:spPr>
          <a:xfrm>
            <a:off x="305588" y="5516432"/>
            <a:ext cx="8668002" cy="830997"/>
          </a:xfrm>
          <a:prstGeom prst="rect">
            <a:avLst/>
          </a:prstGeom>
          <a:noFill/>
        </p:spPr>
        <p:txBody>
          <a:bodyPr wrap="square" rtlCol="0">
            <a:spAutoFit/>
          </a:bodyPr>
          <a:lstStyle/>
          <a:p>
            <a:pPr algn="ctr"/>
            <a:r>
              <a:rPr lang="en-US" sz="1600" dirty="0"/>
              <a:t>Sales measures don’t tell us where we ARE, they tell us where we’ve ALREADY BEEN.  </a:t>
            </a:r>
          </a:p>
          <a:p>
            <a:pPr algn="ctr"/>
            <a:r>
              <a:rPr lang="en-US" sz="1600" dirty="0"/>
              <a:t>They reflect contracts written at least 4-6 weeks ago. </a:t>
            </a:r>
          </a:p>
          <a:p>
            <a:pPr algn="ctr"/>
            <a:r>
              <a:rPr lang="en-US" sz="1600" dirty="0"/>
              <a:t>Sale prices are a trailing result, not a forecasting indicator.</a:t>
            </a:r>
          </a:p>
        </p:txBody>
      </p:sp>
      <p:sp>
        <p:nvSpPr>
          <p:cNvPr id="20" name="TextBox 19">
            <a:extLst>
              <a:ext uri="{FF2B5EF4-FFF2-40B4-BE49-F238E27FC236}">
                <a16:creationId xmlns:a16="http://schemas.microsoft.com/office/drawing/2014/main" id="{D28A4D64-A414-BB57-E6E0-5052432F732C}"/>
              </a:ext>
            </a:extLst>
          </p:cNvPr>
          <p:cNvSpPr txBox="1"/>
          <p:nvPr/>
        </p:nvSpPr>
        <p:spPr>
          <a:xfrm>
            <a:off x="985396" y="208928"/>
            <a:ext cx="7492606" cy="584775"/>
          </a:xfrm>
          <a:prstGeom prst="rect">
            <a:avLst/>
          </a:prstGeom>
          <a:noFill/>
        </p:spPr>
        <p:txBody>
          <a:bodyPr wrap="square" rtlCol="0">
            <a:spAutoFit/>
          </a:bodyPr>
          <a:lstStyle/>
          <a:p>
            <a:pPr algn="ctr"/>
            <a:r>
              <a:rPr lang="en-US" sz="3200" b="1" dirty="0"/>
              <a:t>APPRECIATION - Median Sales Price</a:t>
            </a:r>
          </a:p>
        </p:txBody>
      </p:sp>
      <p:sp>
        <p:nvSpPr>
          <p:cNvPr id="25" name="TextBox 24">
            <a:extLst>
              <a:ext uri="{FF2B5EF4-FFF2-40B4-BE49-F238E27FC236}">
                <a16:creationId xmlns:a16="http://schemas.microsoft.com/office/drawing/2014/main" id="{C51CE282-3522-C832-9A73-5EE8227E052F}"/>
              </a:ext>
            </a:extLst>
          </p:cNvPr>
          <p:cNvSpPr txBox="1"/>
          <p:nvPr/>
        </p:nvSpPr>
        <p:spPr>
          <a:xfrm>
            <a:off x="4163550" y="1967188"/>
            <a:ext cx="939986" cy="430887"/>
          </a:xfrm>
          <a:prstGeom prst="rect">
            <a:avLst/>
          </a:prstGeom>
          <a:noFill/>
        </p:spPr>
        <p:txBody>
          <a:bodyPr wrap="square" rtlCol="0">
            <a:spAutoFit/>
          </a:bodyPr>
          <a:lstStyle>
            <a:defPPr>
              <a:defRPr lang="en-US"/>
            </a:defPPr>
            <a:lvl1pPr algn="ctr">
              <a:defRPr sz="800" b="1">
                <a:highlight>
                  <a:srgbClr val="FFFF00"/>
                </a:highlight>
              </a:defRPr>
            </a:lvl1pPr>
          </a:lstStyle>
          <a:p>
            <a:pPr algn="l"/>
            <a:r>
              <a:rPr lang="en-US" sz="1100" dirty="0"/>
              <a:t>May 2024</a:t>
            </a:r>
          </a:p>
          <a:p>
            <a:pPr algn="l"/>
            <a:r>
              <a:rPr lang="en-US" sz="1100" dirty="0"/>
              <a:t>$455K</a:t>
            </a:r>
          </a:p>
        </p:txBody>
      </p:sp>
      <p:pic>
        <p:nvPicPr>
          <p:cNvPr id="9" name="Picture 8">
            <a:extLst>
              <a:ext uri="{FF2B5EF4-FFF2-40B4-BE49-F238E27FC236}">
                <a16:creationId xmlns:a16="http://schemas.microsoft.com/office/drawing/2014/main" id="{94F8947B-57C8-EFBF-B7D1-5F7BF08148F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28D7F58F-C4FF-937B-E816-82B055E6E565}"/>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2" name="TextBox 21">
            <a:extLst>
              <a:ext uri="{FF2B5EF4-FFF2-40B4-BE49-F238E27FC236}">
                <a16:creationId xmlns:a16="http://schemas.microsoft.com/office/drawing/2014/main" id="{400C4F55-EAE7-43EA-401F-4F148B497B0E}"/>
              </a:ext>
            </a:extLst>
          </p:cNvPr>
          <p:cNvSpPr txBox="1"/>
          <p:nvPr/>
        </p:nvSpPr>
        <p:spPr>
          <a:xfrm>
            <a:off x="5434411" y="1941940"/>
            <a:ext cx="839150" cy="430887"/>
          </a:xfrm>
          <a:prstGeom prst="rect">
            <a:avLst/>
          </a:prstGeom>
          <a:noFill/>
        </p:spPr>
        <p:txBody>
          <a:bodyPr wrap="square" rtlCol="0">
            <a:spAutoFit/>
          </a:bodyPr>
          <a:lstStyle>
            <a:defPPr>
              <a:defRPr lang="en-US"/>
            </a:defPPr>
            <a:lvl1pPr algn="ctr">
              <a:defRPr sz="800" b="1">
                <a:highlight>
                  <a:srgbClr val="FFFF00"/>
                </a:highlight>
              </a:defRPr>
            </a:lvl1pPr>
          </a:lstStyle>
          <a:p>
            <a:r>
              <a:rPr lang="en-US" sz="1100" dirty="0"/>
              <a:t>May 2025</a:t>
            </a:r>
          </a:p>
          <a:p>
            <a:r>
              <a:rPr lang="en-US" sz="1100" dirty="0"/>
              <a:t>$455K</a:t>
            </a:r>
          </a:p>
        </p:txBody>
      </p:sp>
      <p:sp>
        <p:nvSpPr>
          <p:cNvPr id="3" name="TextBox 2">
            <a:extLst>
              <a:ext uri="{FF2B5EF4-FFF2-40B4-BE49-F238E27FC236}">
                <a16:creationId xmlns:a16="http://schemas.microsoft.com/office/drawing/2014/main" id="{7282E128-E898-B54F-385E-730114EFCB45}"/>
              </a:ext>
            </a:extLst>
          </p:cNvPr>
          <p:cNvSpPr txBox="1"/>
          <p:nvPr/>
        </p:nvSpPr>
        <p:spPr>
          <a:xfrm>
            <a:off x="3514797" y="2772503"/>
            <a:ext cx="962002" cy="430887"/>
          </a:xfrm>
          <a:prstGeom prst="rect">
            <a:avLst/>
          </a:prstGeom>
          <a:noFill/>
        </p:spPr>
        <p:txBody>
          <a:bodyPr wrap="square" rtlCol="0">
            <a:spAutoFit/>
          </a:bodyPr>
          <a:lstStyle>
            <a:defPPr>
              <a:defRPr lang="en-US"/>
            </a:defPPr>
            <a:lvl1pPr algn="ctr">
              <a:defRPr sz="800" b="1">
                <a:highlight>
                  <a:srgbClr val="FFFF00"/>
                </a:highlight>
              </a:defRPr>
            </a:lvl1pPr>
          </a:lstStyle>
          <a:p>
            <a:pPr algn="l"/>
            <a:r>
              <a:rPr lang="en-US" sz="1100" dirty="0"/>
              <a:t>May 2023</a:t>
            </a:r>
          </a:p>
          <a:p>
            <a:pPr algn="l"/>
            <a:r>
              <a:rPr lang="en-US" sz="1100" dirty="0"/>
              <a:t>$437.5K</a:t>
            </a:r>
          </a:p>
        </p:txBody>
      </p:sp>
      <p:sp>
        <p:nvSpPr>
          <p:cNvPr id="23" name="TextBox 22">
            <a:extLst>
              <a:ext uri="{FF2B5EF4-FFF2-40B4-BE49-F238E27FC236}">
                <a16:creationId xmlns:a16="http://schemas.microsoft.com/office/drawing/2014/main" id="{732E64FF-9871-0268-9188-AD8F3123E9F9}"/>
              </a:ext>
            </a:extLst>
          </p:cNvPr>
          <p:cNvSpPr txBox="1"/>
          <p:nvPr/>
        </p:nvSpPr>
        <p:spPr>
          <a:xfrm rot="20213914">
            <a:off x="3583734" y="2351460"/>
            <a:ext cx="987357" cy="338554"/>
          </a:xfrm>
          <a:prstGeom prst="rect">
            <a:avLst/>
          </a:prstGeom>
          <a:noFill/>
        </p:spPr>
        <p:txBody>
          <a:bodyPr wrap="square" rtlCol="0">
            <a:spAutoFit/>
          </a:bodyPr>
          <a:lstStyle/>
          <a:p>
            <a:pPr algn="ctr"/>
            <a:r>
              <a:rPr lang="en-US" sz="1600" b="1" dirty="0">
                <a:solidFill>
                  <a:srgbClr val="006600"/>
                </a:solidFill>
              </a:rPr>
              <a:t>+4.0%</a:t>
            </a:r>
          </a:p>
        </p:txBody>
      </p:sp>
      <p:sp>
        <p:nvSpPr>
          <p:cNvPr id="8" name="TextBox 7">
            <a:extLst>
              <a:ext uri="{FF2B5EF4-FFF2-40B4-BE49-F238E27FC236}">
                <a16:creationId xmlns:a16="http://schemas.microsoft.com/office/drawing/2014/main" id="{7044DAA7-6FE7-F28E-4337-4C0A6FEFD563}"/>
              </a:ext>
            </a:extLst>
          </p:cNvPr>
          <p:cNvSpPr txBox="1"/>
          <p:nvPr/>
        </p:nvSpPr>
        <p:spPr>
          <a:xfrm>
            <a:off x="5973383" y="2462607"/>
            <a:ext cx="819013" cy="338554"/>
          </a:xfrm>
          <a:prstGeom prst="rect">
            <a:avLst/>
          </a:prstGeom>
          <a:noFill/>
        </p:spPr>
        <p:txBody>
          <a:bodyPr wrap="square" rtlCol="0">
            <a:spAutoFit/>
          </a:bodyPr>
          <a:lstStyle/>
          <a:p>
            <a:pPr algn="ctr"/>
            <a:r>
              <a:rPr lang="en-US" sz="1600" b="1" dirty="0">
                <a:solidFill>
                  <a:schemeClr val="bg2">
                    <a:lumMod val="50000"/>
                  </a:schemeClr>
                </a:solidFill>
              </a:rPr>
              <a:t>+0.6%</a:t>
            </a:r>
          </a:p>
        </p:txBody>
      </p:sp>
      <p:pic>
        <p:nvPicPr>
          <p:cNvPr id="12" name="Picture 11">
            <a:extLst>
              <a:ext uri="{FF2B5EF4-FFF2-40B4-BE49-F238E27FC236}">
                <a16:creationId xmlns:a16="http://schemas.microsoft.com/office/drawing/2014/main" id="{2B74E709-F3FC-9780-0EA3-0D83D30E66D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46802" y="2140308"/>
            <a:ext cx="1905769" cy="64459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FAE6716F-6568-66D3-4AF5-7C7717482769}"/>
              </a:ext>
            </a:extLst>
          </p:cNvPr>
          <p:cNvSpPr txBox="1"/>
          <p:nvPr/>
        </p:nvSpPr>
        <p:spPr>
          <a:xfrm>
            <a:off x="4628535" y="2091556"/>
            <a:ext cx="1049853" cy="338554"/>
          </a:xfrm>
          <a:prstGeom prst="rect">
            <a:avLst/>
          </a:prstGeom>
          <a:noFill/>
        </p:spPr>
        <p:txBody>
          <a:bodyPr wrap="square" rtlCol="0">
            <a:spAutoFit/>
          </a:bodyPr>
          <a:lstStyle/>
          <a:p>
            <a:pPr algn="ctr"/>
            <a:r>
              <a:rPr lang="en-US" sz="1600" b="1" dirty="0">
                <a:solidFill>
                  <a:schemeClr val="bg2">
                    <a:lumMod val="50000"/>
                  </a:schemeClr>
                </a:solidFill>
              </a:rPr>
              <a:t>0%</a:t>
            </a:r>
          </a:p>
        </p:txBody>
      </p:sp>
      <p:sp>
        <p:nvSpPr>
          <p:cNvPr id="10" name="TextBox 9">
            <a:extLst>
              <a:ext uri="{FF2B5EF4-FFF2-40B4-BE49-F238E27FC236}">
                <a16:creationId xmlns:a16="http://schemas.microsoft.com/office/drawing/2014/main" id="{33B086B2-0674-20BF-35BD-5E586A998EA6}"/>
              </a:ext>
            </a:extLst>
          </p:cNvPr>
          <p:cNvSpPr txBox="1"/>
          <p:nvPr/>
        </p:nvSpPr>
        <p:spPr>
          <a:xfrm>
            <a:off x="1580540" y="1595758"/>
            <a:ext cx="962002" cy="430887"/>
          </a:xfrm>
          <a:prstGeom prst="rect">
            <a:avLst/>
          </a:prstGeom>
          <a:noFill/>
        </p:spPr>
        <p:txBody>
          <a:bodyPr wrap="square" rtlCol="0">
            <a:spAutoFit/>
          </a:bodyPr>
          <a:lstStyle>
            <a:defPPr>
              <a:defRPr lang="en-US"/>
            </a:defPPr>
            <a:lvl1pPr algn="ctr">
              <a:defRPr sz="800" b="1">
                <a:highlight>
                  <a:srgbClr val="FFFF00"/>
                </a:highlight>
              </a:defRPr>
            </a:lvl1pPr>
          </a:lstStyle>
          <a:p>
            <a:pPr algn="r"/>
            <a:r>
              <a:rPr lang="en-US" sz="1100" dirty="0"/>
              <a:t>May 2022</a:t>
            </a:r>
          </a:p>
          <a:p>
            <a:pPr algn="r"/>
            <a:r>
              <a:rPr lang="en-US" sz="1100" dirty="0"/>
              <a:t>$480K</a:t>
            </a:r>
          </a:p>
        </p:txBody>
      </p:sp>
      <p:sp>
        <p:nvSpPr>
          <p:cNvPr id="4" name="TextBox 3">
            <a:extLst>
              <a:ext uri="{FF2B5EF4-FFF2-40B4-BE49-F238E27FC236}">
                <a16:creationId xmlns:a16="http://schemas.microsoft.com/office/drawing/2014/main" id="{5EB317B3-1D51-0235-8208-D1DABA374A19}"/>
              </a:ext>
            </a:extLst>
          </p:cNvPr>
          <p:cNvSpPr txBox="1"/>
          <p:nvPr/>
        </p:nvSpPr>
        <p:spPr>
          <a:xfrm>
            <a:off x="6854453" y="1756170"/>
            <a:ext cx="3078035" cy="369332"/>
          </a:xfrm>
          <a:prstGeom prst="rect">
            <a:avLst/>
          </a:prstGeom>
          <a:noFill/>
        </p:spPr>
        <p:txBody>
          <a:bodyPr wrap="square" rtlCol="0">
            <a:spAutoFit/>
          </a:bodyPr>
          <a:lstStyle/>
          <a:p>
            <a:r>
              <a:rPr lang="en-US" dirty="0">
                <a:highlight>
                  <a:srgbClr val="FFFF00"/>
                </a:highlight>
              </a:rPr>
              <a:t>Jun = 5 of 21 Closing Days</a:t>
            </a:r>
          </a:p>
        </p:txBody>
      </p:sp>
      <p:sp>
        <p:nvSpPr>
          <p:cNvPr id="6" name="TextBox 5">
            <a:extLst>
              <a:ext uri="{FF2B5EF4-FFF2-40B4-BE49-F238E27FC236}">
                <a16:creationId xmlns:a16="http://schemas.microsoft.com/office/drawing/2014/main" id="{BC9D1420-7456-5B42-B6A6-8D8F6971C502}"/>
              </a:ext>
            </a:extLst>
          </p:cNvPr>
          <p:cNvSpPr txBox="1"/>
          <p:nvPr/>
        </p:nvSpPr>
        <p:spPr>
          <a:xfrm rot="2603609">
            <a:off x="2566038" y="2153125"/>
            <a:ext cx="1049853" cy="338554"/>
          </a:xfrm>
          <a:prstGeom prst="rect">
            <a:avLst/>
          </a:prstGeom>
          <a:noFill/>
        </p:spPr>
        <p:txBody>
          <a:bodyPr wrap="square" rtlCol="0">
            <a:spAutoFit/>
          </a:bodyPr>
          <a:lstStyle/>
          <a:p>
            <a:pPr algn="ctr"/>
            <a:r>
              <a:rPr lang="en-US" sz="1600" b="1" dirty="0">
                <a:solidFill>
                  <a:srgbClr val="C00000"/>
                </a:solidFill>
              </a:rPr>
              <a:t>-8.9%</a:t>
            </a:r>
          </a:p>
        </p:txBody>
      </p:sp>
      <p:sp>
        <p:nvSpPr>
          <p:cNvPr id="13" name="Freeform: Shape 12">
            <a:extLst>
              <a:ext uri="{FF2B5EF4-FFF2-40B4-BE49-F238E27FC236}">
                <a16:creationId xmlns:a16="http://schemas.microsoft.com/office/drawing/2014/main" id="{226C17B9-7CFC-0CFA-815F-1EBB2388108B}"/>
              </a:ext>
            </a:extLst>
          </p:cNvPr>
          <p:cNvSpPr/>
          <p:nvPr/>
        </p:nvSpPr>
        <p:spPr>
          <a:xfrm>
            <a:off x="2584174" y="1918252"/>
            <a:ext cx="4136703" cy="837475"/>
          </a:xfrm>
          <a:custGeom>
            <a:avLst/>
            <a:gdLst>
              <a:gd name="csX0" fmla="*/ 0 w 4244009"/>
              <a:gd name="csY0" fmla="*/ 0 h 837475"/>
              <a:gd name="csX1" fmla="*/ 954156 w 4244009"/>
              <a:gd name="csY1" fmla="*/ 824948 h 837475"/>
              <a:gd name="csX2" fmla="*/ 2077278 w 4244009"/>
              <a:gd name="csY2" fmla="*/ 496957 h 837475"/>
              <a:gd name="csX3" fmla="*/ 3180522 w 4244009"/>
              <a:gd name="csY3" fmla="*/ 477078 h 837475"/>
              <a:gd name="csX4" fmla="*/ 4244009 w 4244009"/>
              <a:gd name="csY4" fmla="*/ 457200 h 837475"/>
            </a:gdLst>
            <a:ahLst/>
            <a:cxnLst>
              <a:cxn ang="0">
                <a:pos x="csX0" y="csY0"/>
              </a:cxn>
              <a:cxn ang="0">
                <a:pos x="csX1" y="csY1"/>
              </a:cxn>
              <a:cxn ang="0">
                <a:pos x="csX2" y="csY2"/>
              </a:cxn>
              <a:cxn ang="0">
                <a:pos x="csX3" y="csY3"/>
              </a:cxn>
              <a:cxn ang="0">
                <a:pos x="csX4" y="csY4"/>
              </a:cxn>
            </a:cxnLst>
            <a:rect l="l" t="t" r="r" b="b"/>
            <a:pathLst>
              <a:path w="4244009" h="837475">
                <a:moveTo>
                  <a:pt x="0" y="0"/>
                </a:moveTo>
                <a:cubicBezTo>
                  <a:pt x="303971" y="371061"/>
                  <a:pt x="607943" y="742122"/>
                  <a:pt x="954156" y="824948"/>
                </a:cubicBezTo>
                <a:cubicBezTo>
                  <a:pt x="1300369" y="907774"/>
                  <a:pt x="1706217" y="554935"/>
                  <a:pt x="2077278" y="496957"/>
                </a:cubicBezTo>
                <a:cubicBezTo>
                  <a:pt x="2448339" y="438979"/>
                  <a:pt x="3180522" y="477078"/>
                  <a:pt x="3180522" y="477078"/>
                </a:cubicBezTo>
                <a:lnTo>
                  <a:pt x="4244009" y="457200"/>
                </a:lnTo>
              </a:path>
            </a:pathLst>
          </a:custGeom>
          <a:ln>
            <a:prstDash val="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chemeClr val="tx1"/>
              </a:solidFill>
            </a:endParaRPr>
          </a:p>
        </p:txBody>
      </p:sp>
      <p:pic>
        <p:nvPicPr>
          <p:cNvPr id="14" name="Picture 13" descr="𝗠𝗼𝗿𝘁𝗴𝗮𝗴𝗲 𝗿𝗮𝘁𝗲𝘀 𝗵𝗮𝘃𝗲 𝗴𝗼𝗻𝗲 𝘂𝗽, 𝘄𝗼𝗻'𝘁 𝗵𝗼𝘂𝘀𝗲  𝗽𝗿𝗶𝗰𝗲𝘀 𝗰𝗼𝗺𝗲 𝗱𝗼𝘄𝗻 𝗻𝗼𝘄? Well, no, not really. Although  increased mortgage rates have slightly reduced the… | Adam Karcz">
            <a:extLst>
              <a:ext uri="{FF2B5EF4-FFF2-40B4-BE49-F238E27FC236}">
                <a16:creationId xmlns:a16="http://schemas.microsoft.com/office/drawing/2014/main" id="{73139F3C-E065-0DF4-F30A-F4C43E15E17D}"/>
              </a:ext>
            </a:extLst>
          </p:cNvPr>
          <p:cNvPicPr>
            <a:picLocks noChangeAspect="1"/>
          </p:cNvPicPr>
          <p:nvPr/>
        </p:nvPicPr>
        <p:blipFill>
          <a:blip r:embed="rId5"/>
          <a:srcRect l="21711" r="22118"/>
          <a:stretch>
            <a:fillRect/>
          </a:stretch>
        </p:blipFill>
        <p:spPr>
          <a:xfrm>
            <a:off x="9378387" y="3258759"/>
            <a:ext cx="2339583" cy="31238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7658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70600-16C7-85D8-6355-EF0FC7B44D69}"/>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30AF224B-06F4-A325-BE8E-0E104E0DA69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47022" y="1206717"/>
            <a:ext cx="8074125" cy="4192135"/>
          </a:xfrm>
          <a:prstGeom prst="rect">
            <a:avLst/>
          </a:prstGeom>
        </p:spPr>
      </p:pic>
      <p:sp>
        <p:nvSpPr>
          <p:cNvPr id="25" name="TextBox 24">
            <a:extLst>
              <a:ext uri="{FF2B5EF4-FFF2-40B4-BE49-F238E27FC236}">
                <a16:creationId xmlns:a16="http://schemas.microsoft.com/office/drawing/2014/main" id="{1D65B787-7564-8ED4-94DE-EAA9BFEB9825}"/>
              </a:ext>
            </a:extLst>
          </p:cNvPr>
          <p:cNvSpPr txBox="1"/>
          <p:nvPr/>
        </p:nvSpPr>
        <p:spPr>
          <a:xfrm>
            <a:off x="4499164" y="2559949"/>
            <a:ext cx="834701" cy="415498"/>
          </a:xfrm>
          <a:prstGeom prst="rect">
            <a:avLst/>
          </a:prstGeom>
          <a:noFill/>
        </p:spPr>
        <p:txBody>
          <a:bodyPr wrap="square" rtlCol="0">
            <a:spAutoFit/>
          </a:bodyPr>
          <a:lstStyle/>
          <a:p>
            <a:pPr algn="r"/>
            <a:r>
              <a:rPr lang="en-US" sz="1000" b="1" dirty="0">
                <a:highlight>
                  <a:srgbClr val="FFFF00"/>
                </a:highlight>
              </a:rPr>
              <a:t>May 2024</a:t>
            </a:r>
            <a:endParaRPr lang="en-US" sz="1000" b="1" dirty="0"/>
          </a:p>
          <a:p>
            <a:pPr algn="r"/>
            <a:r>
              <a:rPr lang="en-US" sz="1000" b="1" dirty="0"/>
              <a:t>$299.42</a:t>
            </a:r>
          </a:p>
        </p:txBody>
      </p:sp>
      <p:sp>
        <p:nvSpPr>
          <p:cNvPr id="8" name="TextBox 7">
            <a:extLst>
              <a:ext uri="{FF2B5EF4-FFF2-40B4-BE49-F238E27FC236}">
                <a16:creationId xmlns:a16="http://schemas.microsoft.com/office/drawing/2014/main" id="{11378018-16FB-5611-0C10-305F603D4654}"/>
              </a:ext>
            </a:extLst>
          </p:cNvPr>
          <p:cNvSpPr txBox="1"/>
          <p:nvPr/>
        </p:nvSpPr>
        <p:spPr>
          <a:xfrm>
            <a:off x="5572838" y="2423372"/>
            <a:ext cx="889366" cy="415498"/>
          </a:xfrm>
          <a:prstGeom prst="rect">
            <a:avLst/>
          </a:prstGeom>
          <a:noFill/>
        </p:spPr>
        <p:txBody>
          <a:bodyPr wrap="square" rtlCol="0">
            <a:spAutoFit/>
          </a:bodyPr>
          <a:lstStyle/>
          <a:p>
            <a:r>
              <a:rPr lang="en-US" sz="1000" b="1" dirty="0">
                <a:highlight>
                  <a:srgbClr val="FFFF00"/>
                </a:highlight>
              </a:rPr>
              <a:t>May 2025</a:t>
            </a:r>
          </a:p>
          <a:p>
            <a:r>
              <a:rPr lang="en-US" sz="1000" b="1" dirty="0"/>
              <a:t>$301.67</a:t>
            </a:r>
            <a:endParaRPr lang="en-US" sz="1000" b="1" dirty="0">
              <a:highlight>
                <a:srgbClr val="FFFF00"/>
              </a:highlight>
            </a:endParaRPr>
          </a:p>
        </p:txBody>
      </p:sp>
      <p:sp>
        <p:nvSpPr>
          <p:cNvPr id="15" name="TextBox 14">
            <a:extLst>
              <a:ext uri="{FF2B5EF4-FFF2-40B4-BE49-F238E27FC236}">
                <a16:creationId xmlns:a16="http://schemas.microsoft.com/office/drawing/2014/main" id="{96F5AAC2-6B9B-3C81-6609-D26810B9176C}"/>
              </a:ext>
            </a:extLst>
          </p:cNvPr>
          <p:cNvSpPr txBox="1"/>
          <p:nvPr/>
        </p:nvSpPr>
        <p:spPr>
          <a:xfrm>
            <a:off x="480835" y="5697715"/>
            <a:ext cx="8175443" cy="830997"/>
          </a:xfrm>
          <a:prstGeom prst="rect">
            <a:avLst/>
          </a:prstGeom>
          <a:noFill/>
        </p:spPr>
        <p:txBody>
          <a:bodyPr wrap="square" rtlCol="0">
            <a:spAutoFit/>
          </a:bodyPr>
          <a:lstStyle/>
          <a:p>
            <a:pPr algn="ctr"/>
            <a:r>
              <a:rPr lang="en-US" sz="1600" dirty="0"/>
              <a:t>Sales measures don’t tell us where we ARE, they tell us where we’ve ALREADY BEEN.  </a:t>
            </a:r>
          </a:p>
          <a:p>
            <a:pPr algn="ctr"/>
            <a:r>
              <a:rPr lang="en-US" sz="1600" dirty="0"/>
              <a:t>They reflect contracts written at least 4-6 weeks ago. </a:t>
            </a:r>
          </a:p>
          <a:p>
            <a:pPr algn="ctr"/>
            <a:r>
              <a:rPr lang="en-US" sz="1600" dirty="0"/>
              <a:t>Sale prices are a trailing result, not a forecasting indicator.</a:t>
            </a:r>
          </a:p>
        </p:txBody>
      </p:sp>
      <p:pic>
        <p:nvPicPr>
          <p:cNvPr id="2" name="Picture 1">
            <a:extLst>
              <a:ext uri="{FF2B5EF4-FFF2-40B4-BE49-F238E27FC236}">
                <a16:creationId xmlns:a16="http://schemas.microsoft.com/office/drawing/2014/main" id="{FBDB8887-ADA6-4AE2-4BB9-7AF60CA36D6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A75A61C7-6878-7626-052D-6D69872A17D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6" name="TextBox 25">
            <a:extLst>
              <a:ext uri="{FF2B5EF4-FFF2-40B4-BE49-F238E27FC236}">
                <a16:creationId xmlns:a16="http://schemas.microsoft.com/office/drawing/2014/main" id="{9B28E160-DD53-1989-88EC-294F77CB7A38}"/>
              </a:ext>
            </a:extLst>
          </p:cNvPr>
          <p:cNvSpPr txBox="1"/>
          <p:nvPr/>
        </p:nvSpPr>
        <p:spPr>
          <a:xfrm>
            <a:off x="883754" y="323080"/>
            <a:ext cx="8129822" cy="584775"/>
          </a:xfrm>
          <a:prstGeom prst="rect">
            <a:avLst/>
          </a:prstGeom>
          <a:noFill/>
        </p:spPr>
        <p:txBody>
          <a:bodyPr wrap="square" rtlCol="0">
            <a:spAutoFit/>
          </a:bodyPr>
          <a:lstStyle/>
          <a:p>
            <a:pPr algn="ctr"/>
            <a:r>
              <a:rPr lang="en-US" sz="3200" b="1" dirty="0"/>
              <a:t>Avg Sales $/SF – </a:t>
            </a:r>
            <a:r>
              <a:rPr lang="en-US" sz="3200" b="1" dirty="0">
                <a:highlight>
                  <a:srgbClr val="FFFF00"/>
                </a:highlight>
              </a:rPr>
              <a:t>Monthly Average</a:t>
            </a:r>
          </a:p>
        </p:txBody>
      </p:sp>
      <p:sp>
        <p:nvSpPr>
          <p:cNvPr id="14" name="TextBox 13">
            <a:extLst>
              <a:ext uri="{FF2B5EF4-FFF2-40B4-BE49-F238E27FC236}">
                <a16:creationId xmlns:a16="http://schemas.microsoft.com/office/drawing/2014/main" id="{291493D5-ABD6-061A-8947-34011B9F06A8}"/>
              </a:ext>
            </a:extLst>
          </p:cNvPr>
          <p:cNvSpPr txBox="1"/>
          <p:nvPr/>
        </p:nvSpPr>
        <p:spPr>
          <a:xfrm>
            <a:off x="3733324" y="2926954"/>
            <a:ext cx="835232" cy="415498"/>
          </a:xfrm>
          <a:prstGeom prst="rect">
            <a:avLst/>
          </a:prstGeom>
          <a:noFill/>
        </p:spPr>
        <p:txBody>
          <a:bodyPr wrap="square" rtlCol="0">
            <a:spAutoFit/>
          </a:bodyPr>
          <a:lstStyle/>
          <a:p>
            <a:r>
              <a:rPr lang="en-US" sz="1000" b="1" dirty="0">
                <a:highlight>
                  <a:srgbClr val="FFFF00"/>
                </a:highlight>
              </a:rPr>
              <a:t>May 2023 </a:t>
            </a:r>
          </a:p>
          <a:p>
            <a:r>
              <a:rPr lang="en-US" sz="1000" b="1" dirty="0"/>
              <a:t>$285.02</a:t>
            </a:r>
          </a:p>
        </p:txBody>
      </p:sp>
      <p:sp>
        <p:nvSpPr>
          <p:cNvPr id="9" name="TextBox 8">
            <a:extLst>
              <a:ext uri="{FF2B5EF4-FFF2-40B4-BE49-F238E27FC236}">
                <a16:creationId xmlns:a16="http://schemas.microsoft.com/office/drawing/2014/main" id="{0FE3D1EF-B8D6-5F01-05A4-1FF7D3B35E2D}"/>
              </a:ext>
            </a:extLst>
          </p:cNvPr>
          <p:cNvSpPr txBox="1"/>
          <p:nvPr/>
        </p:nvSpPr>
        <p:spPr>
          <a:xfrm>
            <a:off x="5969671" y="2080812"/>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chemeClr val="bg2">
                    <a:lumMod val="50000"/>
                  </a:schemeClr>
                </a:solidFill>
              </a:rPr>
              <a:t>-0.6%</a:t>
            </a:r>
          </a:p>
        </p:txBody>
      </p:sp>
      <p:pic>
        <p:nvPicPr>
          <p:cNvPr id="10" name="Picture 9">
            <a:extLst>
              <a:ext uri="{FF2B5EF4-FFF2-40B4-BE49-F238E27FC236}">
                <a16:creationId xmlns:a16="http://schemas.microsoft.com/office/drawing/2014/main" id="{6416049B-997A-4897-9E54-58D959A6FF2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49747" y="2398712"/>
            <a:ext cx="1628162" cy="686575"/>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ACD3C825-FCF7-7BC8-337E-F47F64FD6DC4}"/>
              </a:ext>
            </a:extLst>
          </p:cNvPr>
          <p:cNvSpPr txBox="1"/>
          <p:nvPr/>
        </p:nvSpPr>
        <p:spPr>
          <a:xfrm rot="21137668">
            <a:off x="4862976" y="2090865"/>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chemeClr val="bg2">
                    <a:lumMod val="50000"/>
                  </a:schemeClr>
                </a:solidFill>
              </a:rPr>
              <a:t>+0.8%</a:t>
            </a:r>
          </a:p>
        </p:txBody>
      </p:sp>
      <p:sp>
        <p:nvSpPr>
          <p:cNvPr id="13" name="TextBox 12">
            <a:extLst>
              <a:ext uri="{FF2B5EF4-FFF2-40B4-BE49-F238E27FC236}">
                <a16:creationId xmlns:a16="http://schemas.microsoft.com/office/drawing/2014/main" id="{BFA4397F-0E95-BFD8-0EB2-9ECE5D1E999F}"/>
              </a:ext>
            </a:extLst>
          </p:cNvPr>
          <p:cNvSpPr txBox="1"/>
          <p:nvPr/>
        </p:nvSpPr>
        <p:spPr>
          <a:xfrm rot="20209959">
            <a:off x="3917534" y="2238705"/>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006600"/>
                </a:solidFill>
              </a:rPr>
              <a:t>+5.1%</a:t>
            </a:r>
          </a:p>
        </p:txBody>
      </p:sp>
      <p:sp>
        <p:nvSpPr>
          <p:cNvPr id="6" name="TextBox 5">
            <a:extLst>
              <a:ext uri="{FF2B5EF4-FFF2-40B4-BE49-F238E27FC236}">
                <a16:creationId xmlns:a16="http://schemas.microsoft.com/office/drawing/2014/main" id="{F87C35DD-3991-D31C-FDC2-9E33B62292FE}"/>
              </a:ext>
            </a:extLst>
          </p:cNvPr>
          <p:cNvSpPr txBox="1"/>
          <p:nvPr/>
        </p:nvSpPr>
        <p:spPr>
          <a:xfrm>
            <a:off x="2265352" y="1905076"/>
            <a:ext cx="835232" cy="415498"/>
          </a:xfrm>
          <a:prstGeom prst="rect">
            <a:avLst/>
          </a:prstGeom>
          <a:noFill/>
        </p:spPr>
        <p:txBody>
          <a:bodyPr wrap="square" rtlCol="0">
            <a:spAutoFit/>
          </a:bodyPr>
          <a:lstStyle/>
          <a:p>
            <a:pPr algn="r"/>
            <a:r>
              <a:rPr lang="en-US" sz="1000" b="1" dirty="0">
                <a:highlight>
                  <a:srgbClr val="FFFF00"/>
                </a:highlight>
              </a:rPr>
              <a:t>May 2022</a:t>
            </a:r>
          </a:p>
          <a:p>
            <a:pPr algn="r"/>
            <a:r>
              <a:rPr lang="en-US" sz="1000" b="1" dirty="0"/>
              <a:t>$305.96</a:t>
            </a:r>
            <a:endParaRPr lang="en-US" sz="1000" b="1" dirty="0">
              <a:highlight>
                <a:srgbClr val="FFFF00"/>
              </a:highlight>
            </a:endParaRPr>
          </a:p>
        </p:txBody>
      </p:sp>
      <p:sp>
        <p:nvSpPr>
          <p:cNvPr id="11" name="TextBox 10">
            <a:extLst>
              <a:ext uri="{FF2B5EF4-FFF2-40B4-BE49-F238E27FC236}">
                <a16:creationId xmlns:a16="http://schemas.microsoft.com/office/drawing/2014/main" id="{ACBF0621-B930-AA58-15BF-54035290546A}"/>
              </a:ext>
            </a:extLst>
          </p:cNvPr>
          <p:cNvSpPr txBox="1"/>
          <p:nvPr/>
        </p:nvSpPr>
        <p:spPr>
          <a:xfrm rot="1935205">
            <a:off x="3033560" y="2251374"/>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C00000"/>
                </a:solidFill>
              </a:rPr>
              <a:t>-6.8%</a:t>
            </a:r>
          </a:p>
        </p:txBody>
      </p:sp>
      <p:sp>
        <p:nvSpPr>
          <p:cNvPr id="4" name="TextBox 3">
            <a:extLst>
              <a:ext uri="{FF2B5EF4-FFF2-40B4-BE49-F238E27FC236}">
                <a16:creationId xmlns:a16="http://schemas.microsoft.com/office/drawing/2014/main" id="{A30AF726-409D-1849-25BC-5866E4E1208D}"/>
              </a:ext>
            </a:extLst>
          </p:cNvPr>
          <p:cNvSpPr txBox="1"/>
          <p:nvPr/>
        </p:nvSpPr>
        <p:spPr>
          <a:xfrm>
            <a:off x="7175172" y="1765100"/>
            <a:ext cx="3078035" cy="369332"/>
          </a:xfrm>
          <a:prstGeom prst="rect">
            <a:avLst/>
          </a:prstGeom>
          <a:noFill/>
        </p:spPr>
        <p:txBody>
          <a:bodyPr wrap="square" rtlCol="0">
            <a:spAutoFit/>
          </a:bodyPr>
          <a:lstStyle/>
          <a:p>
            <a:r>
              <a:rPr lang="en-US" dirty="0">
                <a:highlight>
                  <a:srgbClr val="FFFF00"/>
                </a:highlight>
              </a:rPr>
              <a:t>Jun = 5 of 21 Closing Days</a:t>
            </a:r>
          </a:p>
        </p:txBody>
      </p:sp>
      <p:sp>
        <p:nvSpPr>
          <p:cNvPr id="16" name="Freeform: Shape 15">
            <a:extLst>
              <a:ext uri="{FF2B5EF4-FFF2-40B4-BE49-F238E27FC236}">
                <a16:creationId xmlns:a16="http://schemas.microsoft.com/office/drawing/2014/main" id="{8FEEC9E6-A946-5065-0E2D-C5AC8E8B0DFB}"/>
              </a:ext>
            </a:extLst>
          </p:cNvPr>
          <p:cNvSpPr/>
          <p:nvPr/>
        </p:nvSpPr>
        <p:spPr>
          <a:xfrm>
            <a:off x="2800350" y="2276475"/>
            <a:ext cx="4312831" cy="592558"/>
          </a:xfrm>
          <a:custGeom>
            <a:avLst/>
            <a:gdLst>
              <a:gd name="csX0" fmla="*/ 0 w 4400550"/>
              <a:gd name="csY0" fmla="*/ 0 h 592558"/>
              <a:gd name="csX1" fmla="*/ 1038225 w 4400550"/>
              <a:gd name="csY1" fmla="*/ 590550 h 592558"/>
              <a:gd name="csX2" fmla="*/ 2324100 w 4400550"/>
              <a:gd name="csY2" fmla="*/ 190500 h 592558"/>
              <a:gd name="csX3" fmla="*/ 3314700 w 4400550"/>
              <a:gd name="csY3" fmla="*/ 123825 h 592558"/>
              <a:gd name="csX4" fmla="*/ 4400550 w 4400550"/>
              <a:gd name="csY4" fmla="*/ 200025 h 592558"/>
            </a:gdLst>
            <a:ahLst/>
            <a:cxnLst>
              <a:cxn ang="0">
                <a:pos x="csX0" y="csY0"/>
              </a:cxn>
              <a:cxn ang="0">
                <a:pos x="csX1" y="csY1"/>
              </a:cxn>
              <a:cxn ang="0">
                <a:pos x="csX2" y="csY2"/>
              </a:cxn>
              <a:cxn ang="0">
                <a:pos x="csX3" y="csY3"/>
              </a:cxn>
              <a:cxn ang="0">
                <a:pos x="csX4" y="csY4"/>
              </a:cxn>
            </a:cxnLst>
            <a:rect l="l" t="t" r="r" b="b"/>
            <a:pathLst>
              <a:path w="4400550" h="592558">
                <a:moveTo>
                  <a:pt x="0" y="0"/>
                </a:moveTo>
                <a:cubicBezTo>
                  <a:pt x="325437" y="279400"/>
                  <a:pt x="650875" y="558800"/>
                  <a:pt x="1038225" y="590550"/>
                </a:cubicBezTo>
                <a:cubicBezTo>
                  <a:pt x="1425575" y="622300"/>
                  <a:pt x="1944688" y="268287"/>
                  <a:pt x="2324100" y="190500"/>
                </a:cubicBezTo>
                <a:cubicBezTo>
                  <a:pt x="2703512" y="112713"/>
                  <a:pt x="2968625" y="122237"/>
                  <a:pt x="3314700" y="123825"/>
                </a:cubicBezTo>
                <a:cubicBezTo>
                  <a:pt x="3660775" y="125413"/>
                  <a:pt x="4030662" y="162719"/>
                  <a:pt x="4400550" y="200025"/>
                </a:cubicBezTo>
              </a:path>
            </a:pathLst>
          </a:custGeom>
          <a:ln>
            <a:prstDash val="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72007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A309-5CBD-CDFF-1FB9-E17D886ABD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1EE2CD-DB93-E7BF-98A0-BF1AAB8A289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678EA4A-371F-5A1F-352D-FCFCA9DCA97C}"/>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E9E9F384-B698-4C7B-2D03-89E9A749765A}"/>
              </a:ext>
            </a:extLst>
          </p:cNvPr>
          <p:cNvSpPr txBox="1"/>
          <p:nvPr/>
        </p:nvSpPr>
        <p:spPr>
          <a:xfrm>
            <a:off x="206247" y="102879"/>
            <a:ext cx="9197426" cy="1200329"/>
          </a:xfrm>
          <a:prstGeom prst="rect">
            <a:avLst/>
          </a:prstGeom>
          <a:noFill/>
        </p:spPr>
        <p:txBody>
          <a:bodyPr wrap="square" rtlCol="0">
            <a:spAutoFit/>
          </a:bodyPr>
          <a:lstStyle/>
          <a:p>
            <a:pPr algn="ctr"/>
            <a:r>
              <a:rPr lang="en-US" sz="3600" b="1" dirty="0"/>
              <a:t>ARMLS APPRECIATION BY PRICE RANGE</a:t>
            </a:r>
          </a:p>
          <a:p>
            <a:pPr algn="ctr"/>
            <a:r>
              <a:rPr lang="en-US" sz="3600" b="1" dirty="0"/>
              <a:t>SALES PRICE PER SQFT</a:t>
            </a:r>
          </a:p>
        </p:txBody>
      </p:sp>
      <p:graphicFrame>
        <p:nvGraphicFramePr>
          <p:cNvPr id="2" name="Table 1">
            <a:extLst>
              <a:ext uri="{FF2B5EF4-FFF2-40B4-BE49-F238E27FC236}">
                <a16:creationId xmlns:a16="http://schemas.microsoft.com/office/drawing/2014/main" id="{C25B5686-C76C-716F-A015-B70740B125E0}"/>
              </a:ext>
            </a:extLst>
          </p:cNvPr>
          <p:cNvGraphicFramePr>
            <a:graphicFrameLocks noGrp="1"/>
          </p:cNvGraphicFramePr>
          <p:nvPr>
            <p:extLst>
              <p:ext uri="{D42A27DB-BD31-4B8C-83A1-F6EECF244321}">
                <p14:modId xmlns:p14="http://schemas.microsoft.com/office/powerpoint/2010/main" val="1438377789"/>
              </p:ext>
            </p:extLst>
          </p:nvPr>
        </p:nvGraphicFramePr>
        <p:xfrm>
          <a:off x="1102221" y="1203960"/>
          <a:ext cx="7154408" cy="4450080"/>
        </p:xfrm>
        <a:graphic>
          <a:graphicData uri="http://schemas.openxmlformats.org/drawingml/2006/table">
            <a:tbl>
              <a:tblPr firstRow="1" bandRow="1">
                <a:tableStyleId>{5C22544A-7EE6-4342-B048-85BDC9FD1C3A}</a:tableStyleId>
              </a:tblPr>
              <a:tblGrid>
                <a:gridCol w="1921124">
                  <a:extLst>
                    <a:ext uri="{9D8B030D-6E8A-4147-A177-3AD203B41FA5}">
                      <a16:colId xmlns:a16="http://schemas.microsoft.com/office/drawing/2014/main" val="3648232752"/>
                    </a:ext>
                  </a:extLst>
                </a:gridCol>
                <a:gridCol w="1729409">
                  <a:extLst>
                    <a:ext uri="{9D8B030D-6E8A-4147-A177-3AD203B41FA5}">
                      <a16:colId xmlns:a16="http://schemas.microsoft.com/office/drawing/2014/main" val="3216964023"/>
                    </a:ext>
                  </a:extLst>
                </a:gridCol>
                <a:gridCol w="1752291">
                  <a:extLst>
                    <a:ext uri="{9D8B030D-6E8A-4147-A177-3AD203B41FA5}">
                      <a16:colId xmlns:a16="http://schemas.microsoft.com/office/drawing/2014/main" val="105859794"/>
                    </a:ext>
                  </a:extLst>
                </a:gridCol>
                <a:gridCol w="1751584">
                  <a:extLst>
                    <a:ext uri="{9D8B030D-6E8A-4147-A177-3AD203B41FA5}">
                      <a16:colId xmlns:a16="http://schemas.microsoft.com/office/drawing/2014/main" val="2785041865"/>
                    </a:ext>
                  </a:extLst>
                </a:gridCol>
              </a:tblGrid>
              <a:tr h="370840">
                <a:tc>
                  <a:txBody>
                    <a:bodyPr/>
                    <a:lstStyle/>
                    <a:p>
                      <a:r>
                        <a:rPr lang="en-US" sz="1600" dirty="0"/>
                        <a:t>Price Range</a:t>
                      </a:r>
                    </a:p>
                  </a:txBody>
                  <a:tcPr>
                    <a:solidFill>
                      <a:schemeClr val="accent4">
                        <a:lumMod val="50000"/>
                      </a:schemeClr>
                    </a:solidFill>
                  </a:tcPr>
                </a:tc>
                <a:tc>
                  <a:txBody>
                    <a:bodyPr/>
                    <a:lstStyle/>
                    <a:p>
                      <a:pPr algn="ctr"/>
                      <a:r>
                        <a:rPr lang="en-US" sz="1600" dirty="0"/>
                        <a:t>2025 May $/SF</a:t>
                      </a:r>
                    </a:p>
                  </a:txBody>
                  <a:tcPr>
                    <a:solidFill>
                      <a:schemeClr val="accent4">
                        <a:lumMod val="50000"/>
                      </a:schemeClr>
                    </a:solidFill>
                  </a:tcPr>
                </a:tc>
                <a:tc>
                  <a:txBody>
                    <a:bodyPr/>
                    <a:lstStyle/>
                    <a:p>
                      <a:pPr algn="ctr"/>
                      <a:r>
                        <a:rPr lang="en-US" sz="1600" dirty="0"/>
                        <a:t>2026 May $/SF</a:t>
                      </a:r>
                    </a:p>
                  </a:txBody>
                  <a:tcPr>
                    <a:solidFill>
                      <a:schemeClr val="accent4">
                        <a:lumMod val="50000"/>
                      </a:schemeClr>
                    </a:solidFill>
                  </a:tcPr>
                </a:tc>
                <a:tc>
                  <a:txBody>
                    <a:bodyPr/>
                    <a:lstStyle/>
                    <a:p>
                      <a:pPr algn="ctr"/>
                      <a:r>
                        <a:rPr lang="en-US" sz="1600" dirty="0"/>
                        <a:t>% Difference</a:t>
                      </a:r>
                    </a:p>
                  </a:txBody>
                  <a:tcPr>
                    <a:solidFill>
                      <a:schemeClr val="accent4">
                        <a:lumMod val="50000"/>
                      </a:schemeClr>
                    </a:solidFill>
                  </a:tcPr>
                </a:tc>
                <a:extLst>
                  <a:ext uri="{0D108BD9-81ED-4DB2-BD59-A6C34878D82A}">
                    <a16:rowId xmlns:a16="http://schemas.microsoft.com/office/drawing/2014/main" val="4031798942"/>
                  </a:ext>
                </a:extLst>
              </a:tr>
              <a:tr h="370840">
                <a:tc>
                  <a:txBody>
                    <a:bodyPr/>
                    <a:lstStyle/>
                    <a:p>
                      <a:r>
                        <a:rPr lang="en-US" sz="1600" dirty="0"/>
                        <a:t>Under $300K</a:t>
                      </a:r>
                    </a:p>
                  </a:txBody>
                  <a:tcPr>
                    <a:solidFill>
                      <a:schemeClr val="accent4">
                        <a:lumMod val="60000"/>
                        <a:lumOff val="4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$186.23</a:t>
                      </a:r>
                    </a:p>
                  </a:txBody>
                  <a:tcPr>
                    <a:solidFill>
                      <a:schemeClr val="accent4">
                        <a:lumMod val="60000"/>
                        <a:lumOff val="4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t>$181.84</a:t>
                      </a:r>
                    </a:p>
                  </a:txBody>
                  <a:tcPr>
                    <a:solidFill>
                      <a:schemeClr val="accent4">
                        <a:lumMod val="60000"/>
                        <a:lumOff val="40000"/>
                      </a:schemeClr>
                    </a:solidFill>
                  </a:tcPr>
                </a:tc>
                <a:tc>
                  <a:txBody>
                    <a:bodyPr/>
                    <a:lstStyle/>
                    <a:p>
                      <a:pPr algn="ctr"/>
                      <a:r>
                        <a:rPr lang="en-US" sz="1600" b="1" dirty="0">
                          <a:solidFill>
                            <a:srgbClr val="C00000"/>
                          </a:solidFill>
                        </a:rPr>
                        <a:t>-2.9%</a:t>
                      </a:r>
                    </a:p>
                  </a:txBody>
                  <a:tcPr>
                    <a:solidFill>
                      <a:schemeClr val="accent4">
                        <a:lumMod val="60000"/>
                        <a:lumOff val="40000"/>
                      </a:schemeClr>
                    </a:solidFill>
                  </a:tcPr>
                </a:tc>
                <a:extLst>
                  <a:ext uri="{0D108BD9-81ED-4DB2-BD59-A6C34878D82A}">
                    <a16:rowId xmlns:a16="http://schemas.microsoft.com/office/drawing/2014/main" val="3828081036"/>
                  </a:ext>
                </a:extLst>
              </a:tr>
              <a:tr h="370840">
                <a:tc>
                  <a:txBody>
                    <a:bodyPr/>
                    <a:lstStyle/>
                    <a:p>
                      <a:r>
                        <a:rPr lang="en-US" sz="1600" dirty="0"/>
                        <a:t>$300K-$400K</a:t>
                      </a:r>
                    </a:p>
                  </a:txBody>
                  <a:tcPr>
                    <a:solidFill>
                      <a:schemeClr val="accent4">
                        <a:lumMod val="40000"/>
                        <a:lumOff val="60000"/>
                      </a:schemeClr>
                    </a:solidFill>
                  </a:tcPr>
                </a:tc>
                <a:tc>
                  <a:txBody>
                    <a:bodyPr/>
                    <a:lstStyle/>
                    <a:p>
                      <a:pPr algn="ctr"/>
                      <a:r>
                        <a:rPr lang="en-US" sz="1600" dirty="0"/>
                        <a:t>$229.51</a:t>
                      </a:r>
                    </a:p>
                  </a:txBody>
                  <a:tcPr>
                    <a:solidFill>
                      <a:schemeClr val="accent4">
                        <a:lumMod val="40000"/>
                        <a:lumOff val="60000"/>
                      </a:schemeClr>
                    </a:solidFill>
                  </a:tcPr>
                </a:tc>
                <a:tc>
                  <a:txBody>
                    <a:bodyPr/>
                    <a:lstStyle/>
                    <a:p>
                      <a:pPr algn="ctr"/>
                      <a:r>
                        <a:rPr lang="en-US" sz="1600" dirty="0"/>
                        <a:t>$226.29</a:t>
                      </a:r>
                    </a:p>
                  </a:txBody>
                  <a:tcPr>
                    <a:solidFill>
                      <a:schemeClr val="accent4">
                        <a:lumMod val="40000"/>
                        <a:lumOff val="60000"/>
                      </a:schemeClr>
                    </a:solidFill>
                  </a:tcPr>
                </a:tc>
                <a:tc>
                  <a:txBody>
                    <a:bodyPr/>
                    <a:lstStyle/>
                    <a:p>
                      <a:pPr algn="ctr"/>
                      <a:r>
                        <a:rPr lang="en-US" sz="1600" b="1" dirty="0">
                          <a:solidFill>
                            <a:srgbClr val="C00000"/>
                          </a:solidFill>
                        </a:rPr>
                        <a:t>-1.4%</a:t>
                      </a:r>
                    </a:p>
                  </a:txBody>
                  <a:tcPr>
                    <a:solidFill>
                      <a:schemeClr val="accent4">
                        <a:lumMod val="40000"/>
                        <a:lumOff val="60000"/>
                      </a:schemeClr>
                    </a:solidFill>
                  </a:tcPr>
                </a:tc>
                <a:extLst>
                  <a:ext uri="{0D108BD9-81ED-4DB2-BD59-A6C34878D82A}">
                    <a16:rowId xmlns:a16="http://schemas.microsoft.com/office/drawing/2014/main" val="4169438427"/>
                  </a:ext>
                </a:extLst>
              </a:tr>
              <a:tr h="370840">
                <a:tc>
                  <a:txBody>
                    <a:bodyPr/>
                    <a:lstStyle/>
                    <a:p>
                      <a:r>
                        <a:rPr lang="en-US" sz="1600" dirty="0"/>
                        <a:t>$400K-$500K</a:t>
                      </a:r>
                    </a:p>
                  </a:txBody>
                  <a:tcPr>
                    <a:solidFill>
                      <a:schemeClr val="accent4">
                        <a:lumMod val="60000"/>
                        <a:lumOff val="40000"/>
                      </a:schemeClr>
                    </a:solidFill>
                  </a:tcPr>
                </a:tc>
                <a:tc>
                  <a:txBody>
                    <a:bodyPr/>
                    <a:lstStyle/>
                    <a:p>
                      <a:pPr algn="ctr"/>
                      <a:r>
                        <a:rPr lang="en-US" sz="1600" dirty="0"/>
                        <a:t>$241.63</a:t>
                      </a:r>
                    </a:p>
                  </a:txBody>
                  <a:tcPr>
                    <a:solidFill>
                      <a:schemeClr val="accent4">
                        <a:lumMod val="60000"/>
                        <a:lumOff val="40000"/>
                      </a:schemeClr>
                    </a:solidFill>
                  </a:tcPr>
                </a:tc>
                <a:tc>
                  <a:txBody>
                    <a:bodyPr/>
                    <a:lstStyle/>
                    <a:p>
                      <a:pPr algn="ctr"/>
                      <a:r>
                        <a:rPr lang="en-US" sz="1600" dirty="0"/>
                        <a:t>$235.88</a:t>
                      </a:r>
                    </a:p>
                  </a:txBody>
                  <a:tcPr>
                    <a:solidFill>
                      <a:schemeClr val="accent4">
                        <a:lumMod val="60000"/>
                        <a:lumOff val="40000"/>
                      </a:schemeClr>
                    </a:solidFill>
                  </a:tcPr>
                </a:tc>
                <a:tc>
                  <a:txBody>
                    <a:bodyPr/>
                    <a:lstStyle/>
                    <a:p>
                      <a:pPr algn="ctr"/>
                      <a:r>
                        <a:rPr lang="en-US" sz="1600" b="1" dirty="0">
                          <a:solidFill>
                            <a:srgbClr val="C00000"/>
                          </a:solidFill>
                        </a:rPr>
                        <a:t>-2.4%</a:t>
                      </a:r>
                    </a:p>
                  </a:txBody>
                  <a:tcPr>
                    <a:solidFill>
                      <a:schemeClr val="accent4">
                        <a:lumMod val="60000"/>
                        <a:lumOff val="40000"/>
                      </a:schemeClr>
                    </a:solidFill>
                  </a:tcPr>
                </a:tc>
                <a:extLst>
                  <a:ext uri="{0D108BD9-81ED-4DB2-BD59-A6C34878D82A}">
                    <a16:rowId xmlns:a16="http://schemas.microsoft.com/office/drawing/2014/main" val="1479688479"/>
                  </a:ext>
                </a:extLst>
              </a:tr>
              <a:tr h="370840">
                <a:tc>
                  <a:txBody>
                    <a:bodyPr/>
                    <a:lstStyle/>
                    <a:p>
                      <a:r>
                        <a:rPr lang="en-US" sz="1600" dirty="0"/>
                        <a:t>$500K-$600K</a:t>
                      </a:r>
                    </a:p>
                  </a:txBody>
                  <a:tcPr>
                    <a:solidFill>
                      <a:schemeClr val="accent4">
                        <a:lumMod val="40000"/>
                        <a:lumOff val="60000"/>
                      </a:schemeClr>
                    </a:solidFill>
                  </a:tcPr>
                </a:tc>
                <a:tc>
                  <a:txBody>
                    <a:bodyPr/>
                    <a:lstStyle/>
                    <a:p>
                      <a:pPr algn="ctr"/>
                      <a:r>
                        <a:rPr lang="en-US" sz="1600" dirty="0"/>
                        <a:t>$257.50</a:t>
                      </a:r>
                    </a:p>
                  </a:txBody>
                  <a:tcPr>
                    <a:solidFill>
                      <a:schemeClr val="accent4">
                        <a:lumMod val="40000"/>
                        <a:lumOff val="60000"/>
                      </a:schemeClr>
                    </a:solidFill>
                  </a:tcPr>
                </a:tc>
                <a:tc>
                  <a:txBody>
                    <a:bodyPr/>
                    <a:lstStyle/>
                    <a:p>
                      <a:pPr algn="ctr"/>
                      <a:r>
                        <a:rPr lang="en-US" sz="1600" dirty="0"/>
                        <a:t>$256.37</a:t>
                      </a:r>
                    </a:p>
                  </a:txBody>
                  <a:tcPr>
                    <a:solidFill>
                      <a:schemeClr val="accent4">
                        <a:lumMod val="40000"/>
                        <a:lumOff val="60000"/>
                      </a:schemeClr>
                    </a:solidFill>
                  </a:tcPr>
                </a:tc>
                <a:tc>
                  <a:txBody>
                    <a:bodyPr/>
                    <a:lstStyle/>
                    <a:p>
                      <a:pPr algn="ctr"/>
                      <a:r>
                        <a:rPr lang="en-US" sz="1600" b="1" dirty="0">
                          <a:solidFill>
                            <a:schemeClr val="bg2">
                              <a:lumMod val="50000"/>
                            </a:schemeClr>
                          </a:solidFill>
                        </a:rPr>
                        <a:t>-0.4%</a:t>
                      </a:r>
                    </a:p>
                  </a:txBody>
                  <a:tcPr>
                    <a:solidFill>
                      <a:schemeClr val="accent4">
                        <a:lumMod val="40000"/>
                        <a:lumOff val="60000"/>
                      </a:schemeClr>
                    </a:solidFill>
                  </a:tcPr>
                </a:tc>
                <a:extLst>
                  <a:ext uri="{0D108BD9-81ED-4DB2-BD59-A6C34878D82A}">
                    <a16:rowId xmlns:a16="http://schemas.microsoft.com/office/drawing/2014/main" val="1062355494"/>
                  </a:ext>
                </a:extLst>
              </a:tr>
              <a:tr h="370840">
                <a:tc>
                  <a:txBody>
                    <a:bodyPr/>
                    <a:lstStyle/>
                    <a:p>
                      <a:r>
                        <a:rPr lang="en-US" sz="1600" dirty="0"/>
                        <a:t>$600K-$800K</a:t>
                      </a:r>
                    </a:p>
                  </a:txBody>
                  <a:tcPr>
                    <a:solidFill>
                      <a:schemeClr val="accent4">
                        <a:lumMod val="60000"/>
                        <a:lumOff val="40000"/>
                      </a:schemeClr>
                    </a:solidFill>
                  </a:tcPr>
                </a:tc>
                <a:tc>
                  <a:txBody>
                    <a:bodyPr/>
                    <a:lstStyle/>
                    <a:p>
                      <a:pPr algn="ctr"/>
                      <a:r>
                        <a:rPr lang="en-US" sz="1600" dirty="0"/>
                        <a:t>$281.59</a:t>
                      </a:r>
                    </a:p>
                  </a:txBody>
                  <a:tcPr>
                    <a:solidFill>
                      <a:schemeClr val="accent4">
                        <a:lumMod val="60000"/>
                        <a:lumOff val="40000"/>
                      </a:schemeClr>
                    </a:solidFill>
                  </a:tcPr>
                </a:tc>
                <a:tc>
                  <a:txBody>
                    <a:bodyPr/>
                    <a:lstStyle/>
                    <a:p>
                      <a:pPr algn="ctr"/>
                      <a:r>
                        <a:rPr lang="en-US" sz="1600" dirty="0"/>
                        <a:t>$279.59</a:t>
                      </a:r>
                    </a:p>
                  </a:txBody>
                  <a:tcPr>
                    <a:solidFill>
                      <a:schemeClr val="accent4">
                        <a:lumMod val="60000"/>
                        <a:lumOff val="40000"/>
                      </a:schemeClr>
                    </a:solidFill>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-0.7%</a:t>
                      </a:r>
                    </a:p>
                  </a:txBody>
                  <a:tcPr>
                    <a:solidFill>
                      <a:schemeClr val="accent4">
                        <a:lumMod val="60000"/>
                        <a:lumOff val="40000"/>
                      </a:schemeClr>
                    </a:solidFill>
                  </a:tcPr>
                </a:tc>
                <a:extLst>
                  <a:ext uri="{0D108BD9-81ED-4DB2-BD59-A6C34878D82A}">
                    <a16:rowId xmlns:a16="http://schemas.microsoft.com/office/drawing/2014/main" val="2046471235"/>
                  </a:ext>
                </a:extLst>
              </a:tr>
              <a:tr h="370840">
                <a:tc>
                  <a:txBody>
                    <a:bodyPr/>
                    <a:lstStyle/>
                    <a:p>
                      <a:r>
                        <a:rPr lang="en-US" sz="1600" dirty="0"/>
                        <a:t>$800K-$1M</a:t>
                      </a:r>
                    </a:p>
                  </a:txBody>
                  <a:tcPr>
                    <a:solidFill>
                      <a:schemeClr val="accent4">
                        <a:lumMod val="40000"/>
                        <a:lumOff val="60000"/>
                      </a:schemeClr>
                    </a:solidFill>
                  </a:tcPr>
                </a:tc>
                <a:tc>
                  <a:txBody>
                    <a:bodyPr/>
                    <a:lstStyle/>
                    <a:p>
                      <a:pPr algn="ctr"/>
                      <a:r>
                        <a:rPr lang="en-US" sz="1600" dirty="0"/>
                        <a:t>$313.01</a:t>
                      </a:r>
                    </a:p>
                  </a:txBody>
                  <a:tcPr>
                    <a:solidFill>
                      <a:schemeClr val="accent4">
                        <a:lumMod val="40000"/>
                        <a:lumOff val="60000"/>
                      </a:schemeClr>
                    </a:solidFill>
                  </a:tcPr>
                </a:tc>
                <a:tc>
                  <a:txBody>
                    <a:bodyPr/>
                    <a:lstStyle/>
                    <a:p>
                      <a:pPr algn="ctr"/>
                      <a:r>
                        <a:rPr lang="en-US" sz="1600" dirty="0"/>
                        <a:t>$316.20</a:t>
                      </a:r>
                    </a:p>
                  </a:txBody>
                  <a:tcPr>
                    <a:solidFill>
                      <a:schemeClr val="accent4">
                        <a:lumMod val="40000"/>
                        <a:lumOff val="60000"/>
                      </a:schemeClr>
                    </a:solidFill>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+1.0%</a:t>
                      </a:r>
                    </a:p>
                  </a:txBody>
                  <a:tcPr>
                    <a:solidFill>
                      <a:schemeClr val="accent4">
                        <a:lumMod val="40000"/>
                        <a:lumOff val="60000"/>
                      </a:schemeClr>
                    </a:solidFill>
                  </a:tcPr>
                </a:tc>
                <a:extLst>
                  <a:ext uri="{0D108BD9-81ED-4DB2-BD59-A6C34878D82A}">
                    <a16:rowId xmlns:a16="http://schemas.microsoft.com/office/drawing/2014/main" val="2208362998"/>
                  </a:ext>
                </a:extLst>
              </a:tr>
              <a:tr h="370840">
                <a:tc>
                  <a:txBody>
                    <a:bodyPr/>
                    <a:lstStyle/>
                    <a:p>
                      <a:r>
                        <a:rPr lang="en-US" sz="1600" dirty="0"/>
                        <a:t>$1M - $1.5M</a:t>
                      </a:r>
                    </a:p>
                  </a:txBody>
                  <a:tcPr>
                    <a:solidFill>
                      <a:schemeClr val="accent4">
                        <a:lumMod val="60000"/>
                        <a:lumOff val="40000"/>
                      </a:schemeClr>
                    </a:solidFill>
                  </a:tcPr>
                </a:tc>
                <a:tc>
                  <a:txBody>
                    <a:bodyPr/>
                    <a:lstStyle/>
                    <a:p>
                      <a:pPr algn="ctr"/>
                      <a:r>
                        <a:rPr lang="en-US" sz="1600" dirty="0"/>
                        <a:t>$388.32</a:t>
                      </a:r>
                    </a:p>
                  </a:txBody>
                  <a:tcPr>
                    <a:solidFill>
                      <a:schemeClr val="accent4">
                        <a:lumMod val="60000"/>
                        <a:lumOff val="40000"/>
                      </a:schemeClr>
                    </a:solidFill>
                  </a:tcPr>
                </a:tc>
                <a:tc>
                  <a:txBody>
                    <a:bodyPr/>
                    <a:lstStyle/>
                    <a:p>
                      <a:pPr algn="ctr"/>
                      <a:r>
                        <a:rPr lang="en-US" sz="1600" dirty="0"/>
                        <a:t>$385.78</a:t>
                      </a:r>
                    </a:p>
                  </a:txBody>
                  <a:tcPr>
                    <a:solidFill>
                      <a:schemeClr val="accent4">
                        <a:lumMod val="60000"/>
                        <a:lumOff val="40000"/>
                      </a:schemeClr>
                    </a:solidFill>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-0.7%</a:t>
                      </a:r>
                    </a:p>
                  </a:txBody>
                  <a:tcPr>
                    <a:solidFill>
                      <a:schemeClr val="accent4">
                        <a:lumMod val="60000"/>
                        <a:lumOff val="40000"/>
                      </a:schemeClr>
                    </a:solidFill>
                  </a:tcPr>
                </a:tc>
                <a:extLst>
                  <a:ext uri="{0D108BD9-81ED-4DB2-BD59-A6C34878D82A}">
                    <a16:rowId xmlns:a16="http://schemas.microsoft.com/office/drawing/2014/main" val="992767651"/>
                  </a:ext>
                </a:extLst>
              </a:tr>
              <a:tr h="370840">
                <a:tc>
                  <a:txBody>
                    <a:bodyPr/>
                    <a:lstStyle/>
                    <a:p>
                      <a:r>
                        <a:rPr lang="en-US" sz="1600" dirty="0"/>
                        <a:t>$1.5M - $2M</a:t>
                      </a:r>
                    </a:p>
                  </a:txBody>
                  <a:tcPr>
                    <a:solidFill>
                      <a:schemeClr val="accent4">
                        <a:lumMod val="40000"/>
                        <a:lumOff val="60000"/>
                      </a:schemeClr>
                    </a:solidFill>
                  </a:tcPr>
                </a:tc>
                <a:tc>
                  <a:txBody>
                    <a:bodyPr/>
                    <a:lstStyle/>
                    <a:p>
                      <a:pPr algn="ctr"/>
                      <a:r>
                        <a:rPr lang="en-US" sz="1600" dirty="0"/>
                        <a:t>$474.76</a:t>
                      </a:r>
                    </a:p>
                  </a:txBody>
                  <a:tcPr>
                    <a:solidFill>
                      <a:schemeClr val="accent4">
                        <a:lumMod val="40000"/>
                        <a:lumOff val="60000"/>
                      </a:schemeClr>
                    </a:solidFill>
                  </a:tcPr>
                </a:tc>
                <a:tc>
                  <a:txBody>
                    <a:bodyPr/>
                    <a:lstStyle/>
                    <a:p>
                      <a:pPr algn="ctr"/>
                      <a:r>
                        <a:rPr lang="en-US" sz="1600" dirty="0"/>
                        <a:t>$451.52</a:t>
                      </a:r>
                    </a:p>
                  </a:txBody>
                  <a:tcPr>
                    <a:solidFill>
                      <a:schemeClr val="accent4">
                        <a:lumMod val="40000"/>
                        <a:lumOff val="60000"/>
                      </a:schemeClr>
                    </a:solidFill>
                  </a:tcPr>
                </a:tc>
                <a:tc>
                  <a:txBody>
                    <a:bodyPr/>
                    <a:lstStyle/>
                    <a:p>
                      <a:pPr marL="0" algn="ctr" defTabSz="457200" rtl="0" eaLnBrk="1" latinLnBrk="0" hangingPunct="1"/>
                      <a:r>
                        <a:rPr lang="en-US" sz="1600" b="1" kern="1200" dirty="0">
                          <a:solidFill>
                            <a:srgbClr val="C00000"/>
                          </a:solidFill>
                          <a:latin typeface="+mn-lt"/>
                          <a:ea typeface="+mn-ea"/>
                          <a:cs typeface="+mn-cs"/>
                        </a:rPr>
                        <a:t>-4.9%</a:t>
                      </a:r>
                    </a:p>
                  </a:txBody>
                  <a:tcPr>
                    <a:solidFill>
                      <a:schemeClr val="accent4">
                        <a:lumMod val="40000"/>
                        <a:lumOff val="60000"/>
                      </a:schemeClr>
                    </a:solidFill>
                  </a:tcPr>
                </a:tc>
                <a:extLst>
                  <a:ext uri="{0D108BD9-81ED-4DB2-BD59-A6C34878D82A}">
                    <a16:rowId xmlns:a16="http://schemas.microsoft.com/office/drawing/2014/main" val="3139743546"/>
                  </a:ext>
                </a:extLst>
              </a:tr>
              <a:tr h="370840">
                <a:tc>
                  <a:txBody>
                    <a:bodyPr/>
                    <a:lstStyle/>
                    <a:p>
                      <a:r>
                        <a:rPr lang="en-US" sz="1600" dirty="0"/>
                        <a:t>$2M - $3M</a:t>
                      </a:r>
                    </a:p>
                  </a:txBody>
                  <a:tcPr>
                    <a:solidFill>
                      <a:schemeClr val="accent4">
                        <a:lumMod val="60000"/>
                        <a:lumOff val="40000"/>
                      </a:schemeClr>
                    </a:solidFill>
                  </a:tcPr>
                </a:tc>
                <a:tc>
                  <a:txBody>
                    <a:bodyPr/>
                    <a:lstStyle/>
                    <a:p>
                      <a:pPr algn="ctr"/>
                      <a:r>
                        <a:rPr lang="en-US" sz="1600" dirty="0"/>
                        <a:t>$550.22</a:t>
                      </a:r>
                    </a:p>
                  </a:txBody>
                  <a:tcPr>
                    <a:solidFill>
                      <a:schemeClr val="accent4">
                        <a:lumMod val="60000"/>
                        <a:lumOff val="40000"/>
                      </a:schemeClr>
                    </a:solidFill>
                  </a:tcPr>
                </a:tc>
                <a:tc>
                  <a:txBody>
                    <a:bodyPr/>
                    <a:lstStyle/>
                    <a:p>
                      <a:pPr algn="ctr"/>
                      <a:r>
                        <a:rPr lang="en-US" sz="1600" dirty="0"/>
                        <a:t>$585.61</a:t>
                      </a:r>
                    </a:p>
                  </a:txBody>
                  <a:tcPr>
                    <a:solidFill>
                      <a:schemeClr val="accent4">
                        <a:lumMod val="60000"/>
                        <a:lumOff val="40000"/>
                      </a:schemeClr>
                    </a:solidFill>
                  </a:tcPr>
                </a:tc>
                <a:tc>
                  <a:txBody>
                    <a:bodyPr/>
                    <a:lstStyle/>
                    <a:p>
                      <a:pPr marL="0" algn="ctr" defTabSz="457200" rtl="0" eaLnBrk="1" latinLnBrk="0" hangingPunct="1"/>
                      <a:r>
                        <a:rPr lang="en-US" sz="1600" b="1" kern="1200" dirty="0">
                          <a:solidFill>
                            <a:srgbClr val="006600"/>
                          </a:solidFill>
                          <a:latin typeface="+mn-lt"/>
                          <a:ea typeface="+mn-ea"/>
                          <a:cs typeface="+mn-cs"/>
                        </a:rPr>
                        <a:t>+6.4%</a:t>
                      </a:r>
                    </a:p>
                  </a:txBody>
                  <a:tcPr>
                    <a:solidFill>
                      <a:schemeClr val="accent4">
                        <a:lumMod val="60000"/>
                        <a:lumOff val="40000"/>
                      </a:schemeClr>
                    </a:solidFill>
                  </a:tcPr>
                </a:tc>
                <a:extLst>
                  <a:ext uri="{0D108BD9-81ED-4DB2-BD59-A6C34878D82A}">
                    <a16:rowId xmlns:a16="http://schemas.microsoft.com/office/drawing/2014/main" val="3137417069"/>
                  </a:ext>
                </a:extLst>
              </a:tr>
              <a:tr h="370840">
                <a:tc>
                  <a:txBody>
                    <a:bodyPr/>
                    <a:lstStyle/>
                    <a:p>
                      <a:r>
                        <a:rPr lang="en-US" sz="1600" dirty="0"/>
                        <a:t>Over $3M</a:t>
                      </a:r>
                    </a:p>
                  </a:txBody>
                  <a:tcPr>
                    <a:solidFill>
                      <a:schemeClr val="accent4">
                        <a:lumMod val="40000"/>
                        <a:lumOff val="60000"/>
                      </a:schemeClr>
                    </a:solidFill>
                  </a:tcPr>
                </a:tc>
                <a:tc>
                  <a:txBody>
                    <a:bodyPr/>
                    <a:lstStyle/>
                    <a:p>
                      <a:pPr algn="ctr"/>
                      <a:r>
                        <a:rPr lang="en-US" sz="1600" dirty="0"/>
                        <a:t>$877.70</a:t>
                      </a:r>
                    </a:p>
                  </a:txBody>
                  <a:tcPr>
                    <a:solidFill>
                      <a:schemeClr val="accent4">
                        <a:lumMod val="40000"/>
                        <a:lumOff val="60000"/>
                      </a:schemeClr>
                    </a:solidFill>
                  </a:tcPr>
                </a:tc>
                <a:tc>
                  <a:txBody>
                    <a:bodyPr/>
                    <a:lstStyle/>
                    <a:p>
                      <a:pPr algn="ctr"/>
                      <a:r>
                        <a:rPr lang="en-US" sz="1600" dirty="0"/>
                        <a:t>$802.33</a:t>
                      </a:r>
                    </a:p>
                  </a:txBody>
                  <a:tcPr>
                    <a:solidFill>
                      <a:schemeClr val="accent4">
                        <a:lumMod val="40000"/>
                        <a:lumOff val="60000"/>
                      </a:schemeClr>
                    </a:solidFill>
                  </a:tcPr>
                </a:tc>
                <a:tc>
                  <a:txBody>
                    <a:bodyPr/>
                    <a:lstStyle/>
                    <a:p>
                      <a:pPr marL="0" algn="ctr" defTabSz="457200" rtl="0" eaLnBrk="1" latinLnBrk="0" hangingPunct="1"/>
                      <a:r>
                        <a:rPr lang="en-US" sz="1600" b="1" kern="1200" dirty="0">
                          <a:solidFill>
                            <a:srgbClr val="C00000"/>
                          </a:solidFill>
                          <a:latin typeface="+mn-lt"/>
                          <a:ea typeface="+mn-ea"/>
                          <a:cs typeface="+mn-cs"/>
                        </a:rPr>
                        <a:t>-8.6%</a:t>
                      </a:r>
                    </a:p>
                  </a:txBody>
                  <a:tcPr>
                    <a:solidFill>
                      <a:schemeClr val="accent4">
                        <a:lumMod val="40000"/>
                        <a:lumOff val="60000"/>
                      </a:schemeClr>
                    </a:solidFill>
                  </a:tcPr>
                </a:tc>
                <a:extLst>
                  <a:ext uri="{0D108BD9-81ED-4DB2-BD59-A6C34878D82A}">
                    <a16:rowId xmlns:a16="http://schemas.microsoft.com/office/drawing/2014/main" val="742288780"/>
                  </a:ext>
                </a:extLst>
              </a:tr>
              <a:tr h="370840">
                <a:tc>
                  <a:txBody>
                    <a:bodyPr/>
                    <a:lstStyle/>
                    <a:p>
                      <a:endParaRPr lang="en-US" sz="1600" dirty="0">
                        <a:solidFill>
                          <a:schemeClr val="bg1"/>
                        </a:solidFill>
                      </a:endParaRPr>
                    </a:p>
                  </a:txBody>
                  <a:tcPr>
                    <a:solidFill>
                      <a:schemeClr val="accent4">
                        <a:lumMod val="75000"/>
                      </a:schemeClr>
                    </a:solidFill>
                  </a:tcPr>
                </a:tc>
                <a:tc>
                  <a:txBody>
                    <a:bodyPr/>
                    <a:lstStyle/>
                    <a:p>
                      <a:pPr algn="ctr"/>
                      <a:r>
                        <a:rPr lang="en-US" sz="1600" dirty="0">
                          <a:solidFill>
                            <a:schemeClr val="bg1"/>
                          </a:solidFill>
                        </a:rPr>
                        <a:t>$301.58</a:t>
                      </a:r>
                    </a:p>
                  </a:txBody>
                  <a:tcPr>
                    <a:solidFill>
                      <a:schemeClr val="accent4">
                        <a:lumMod val="75000"/>
                      </a:schemeClr>
                    </a:solidFill>
                  </a:tcPr>
                </a:tc>
                <a:tc>
                  <a:txBody>
                    <a:bodyPr/>
                    <a:lstStyle/>
                    <a:p>
                      <a:pPr algn="ctr"/>
                      <a:r>
                        <a:rPr lang="en-US" sz="1600" dirty="0">
                          <a:solidFill>
                            <a:schemeClr val="bg1"/>
                          </a:solidFill>
                        </a:rPr>
                        <a:t>$299.81</a:t>
                      </a:r>
                    </a:p>
                  </a:txBody>
                  <a:tcPr>
                    <a:solidFill>
                      <a:schemeClr val="accent4">
                        <a:lumMod val="75000"/>
                      </a:schemeClr>
                    </a:solidFill>
                  </a:tcPr>
                </a:tc>
                <a:tc>
                  <a:txBody>
                    <a:bodyPr/>
                    <a:lstStyle/>
                    <a:p>
                      <a:pPr algn="ctr"/>
                      <a:r>
                        <a:rPr lang="en-US" sz="1600" dirty="0">
                          <a:solidFill>
                            <a:schemeClr val="bg1"/>
                          </a:solidFill>
                        </a:rPr>
                        <a:t>-0.6%</a:t>
                      </a:r>
                    </a:p>
                  </a:txBody>
                  <a:tcPr>
                    <a:solidFill>
                      <a:schemeClr val="accent4">
                        <a:lumMod val="75000"/>
                      </a:schemeClr>
                    </a:solidFill>
                  </a:tcPr>
                </a:tc>
                <a:extLst>
                  <a:ext uri="{0D108BD9-81ED-4DB2-BD59-A6C34878D82A}">
                    <a16:rowId xmlns:a16="http://schemas.microsoft.com/office/drawing/2014/main" val="1109937930"/>
                  </a:ext>
                </a:extLst>
              </a:tr>
            </a:tbl>
          </a:graphicData>
        </a:graphic>
      </p:graphicFrame>
      <p:sp>
        <p:nvSpPr>
          <p:cNvPr id="4" name="TextBox 3">
            <a:extLst>
              <a:ext uri="{FF2B5EF4-FFF2-40B4-BE49-F238E27FC236}">
                <a16:creationId xmlns:a16="http://schemas.microsoft.com/office/drawing/2014/main" id="{1B2EBE06-3121-0A1E-4226-179EFC5BE5C7}"/>
              </a:ext>
            </a:extLst>
          </p:cNvPr>
          <p:cNvSpPr txBox="1"/>
          <p:nvPr/>
        </p:nvSpPr>
        <p:spPr>
          <a:xfrm>
            <a:off x="1684590" y="5779672"/>
            <a:ext cx="6396344" cy="523220"/>
          </a:xfrm>
          <a:prstGeom prst="rect">
            <a:avLst/>
          </a:prstGeom>
          <a:noFill/>
        </p:spPr>
        <p:txBody>
          <a:bodyPr wrap="square" rtlCol="0">
            <a:spAutoFit/>
          </a:bodyPr>
          <a:lstStyle/>
          <a:p>
            <a:pPr algn="ctr"/>
            <a:r>
              <a:rPr lang="en-US" sz="2800" b="1" dirty="0">
                <a:highlight>
                  <a:srgbClr val="FFFF00"/>
                </a:highlight>
              </a:rPr>
              <a:t>May 2026</a:t>
            </a:r>
          </a:p>
        </p:txBody>
      </p:sp>
      <p:sp>
        <p:nvSpPr>
          <p:cNvPr id="5" name="TextBox 4">
            <a:extLst>
              <a:ext uri="{FF2B5EF4-FFF2-40B4-BE49-F238E27FC236}">
                <a16:creationId xmlns:a16="http://schemas.microsoft.com/office/drawing/2014/main" id="{0F774E9B-F6D5-16A3-F92B-1F0D82828B72}"/>
              </a:ext>
            </a:extLst>
          </p:cNvPr>
          <p:cNvSpPr txBox="1"/>
          <p:nvPr/>
        </p:nvSpPr>
        <p:spPr>
          <a:xfrm>
            <a:off x="3396912" y="6243858"/>
            <a:ext cx="3121292" cy="369332"/>
          </a:xfrm>
          <a:prstGeom prst="rect">
            <a:avLst/>
          </a:prstGeom>
          <a:noFill/>
        </p:spPr>
        <p:txBody>
          <a:bodyPr wrap="square" rtlCol="0">
            <a:spAutoFit/>
          </a:bodyPr>
          <a:lstStyle/>
          <a:p>
            <a:pPr algn="ctr"/>
            <a:r>
              <a:rPr lang="en-US" dirty="0">
                <a:highlight>
                  <a:srgbClr val="FFFF00"/>
                </a:highlight>
              </a:rPr>
              <a:t>20 of 20 Closing Days</a:t>
            </a:r>
          </a:p>
        </p:txBody>
      </p:sp>
    </p:spTree>
    <p:extLst>
      <p:ext uri="{BB962C8B-B14F-4D97-AF65-F5344CB8AC3E}">
        <p14:creationId xmlns:p14="http://schemas.microsoft.com/office/powerpoint/2010/main" val="27083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D347-1DFE-AAAE-7219-8D265ABE520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57E181F-E79E-0619-FF43-EA88946AF70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8F05E7AE-0FA7-801B-AADB-982A724463E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4" name="Picture 13" descr="The image displays a graph depicting the historical and projected median sales price of all property types and sizes in Greater Phoenix, Arizona, from January 2000 to May 2026, showing a significant appreciation in property values.&#10;&#10;AI-generated content may be incorrect.">
            <a:extLst>
              <a:ext uri="{FF2B5EF4-FFF2-40B4-BE49-F238E27FC236}">
                <a16:creationId xmlns:a16="http://schemas.microsoft.com/office/drawing/2014/main" id="{27F7410F-53F6-1EEE-0770-D6345364E822}"/>
              </a:ext>
            </a:extLst>
          </p:cNvPr>
          <p:cNvPicPr>
            <a:picLocks noChangeAspect="1"/>
          </p:cNvPicPr>
          <p:nvPr/>
        </p:nvPicPr>
        <p:blipFill>
          <a:blip r:embed="rId3"/>
          <a:stretch>
            <a:fillRect/>
          </a:stretch>
        </p:blipFill>
        <p:spPr>
          <a:xfrm>
            <a:off x="338703" y="132340"/>
            <a:ext cx="7488628" cy="6418824"/>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4AF2F79F-82E3-86F6-31B9-5F7ECE02BCB5}"/>
              </a:ext>
            </a:extLst>
          </p:cNvPr>
          <p:cNvSpPr txBox="1"/>
          <p:nvPr/>
        </p:nvSpPr>
        <p:spPr>
          <a:xfrm rot="20267407">
            <a:off x="5136021" y="3825950"/>
            <a:ext cx="719097" cy="307777"/>
          </a:xfrm>
          <a:prstGeom prst="rect">
            <a:avLst/>
          </a:prstGeom>
          <a:noFill/>
        </p:spPr>
        <p:txBody>
          <a:bodyPr wrap="square" rtlCol="0">
            <a:spAutoFit/>
          </a:bodyPr>
          <a:lstStyle/>
          <a:p>
            <a:r>
              <a:rPr lang="en-US" sz="1400" dirty="0"/>
              <a:t>+4.8%</a:t>
            </a:r>
          </a:p>
        </p:txBody>
      </p:sp>
      <p:sp>
        <p:nvSpPr>
          <p:cNvPr id="17" name="TextBox 16">
            <a:extLst>
              <a:ext uri="{FF2B5EF4-FFF2-40B4-BE49-F238E27FC236}">
                <a16:creationId xmlns:a16="http://schemas.microsoft.com/office/drawing/2014/main" id="{3A7031F8-809A-6160-96E2-8C3EC9E631E4}"/>
              </a:ext>
            </a:extLst>
          </p:cNvPr>
          <p:cNvSpPr txBox="1"/>
          <p:nvPr/>
        </p:nvSpPr>
        <p:spPr>
          <a:xfrm rot="20284088">
            <a:off x="5029458" y="3597263"/>
            <a:ext cx="653444" cy="307777"/>
          </a:xfrm>
          <a:prstGeom prst="rect">
            <a:avLst/>
          </a:prstGeom>
          <a:noFill/>
        </p:spPr>
        <p:txBody>
          <a:bodyPr wrap="square" rtlCol="0">
            <a:spAutoFit/>
          </a:bodyPr>
          <a:lstStyle/>
          <a:p>
            <a:r>
              <a:rPr lang="en-US" sz="1400" dirty="0"/>
              <a:t>+5.0%</a:t>
            </a:r>
          </a:p>
        </p:txBody>
      </p:sp>
      <p:pic>
        <p:nvPicPr>
          <p:cNvPr id="19" name="Picture 18" descr="The image shows a graph comparing the actual median home price of $458,000, a historical average of $432,530 from 2000-2020, and an annual growth rate of 5% projecting to $451,385.&#10;&#10;AI-generated content may be incorrect.">
            <a:extLst>
              <a:ext uri="{FF2B5EF4-FFF2-40B4-BE49-F238E27FC236}">
                <a16:creationId xmlns:a16="http://schemas.microsoft.com/office/drawing/2014/main" id="{54A9181A-69F2-7D0A-EA17-BEB5E0708C2D}"/>
              </a:ext>
            </a:extLst>
          </p:cNvPr>
          <p:cNvPicPr>
            <a:picLocks noChangeAspect="1"/>
          </p:cNvPicPr>
          <p:nvPr/>
        </p:nvPicPr>
        <p:blipFill>
          <a:blip r:embed="rId4"/>
          <a:stretch>
            <a:fillRect/>
          </a:stretch>
        </p:blipFill>
        <p:spPr>
          <a:xfrm>
            <a:off x="7912169" y="2413379"/>
            <a:ext cx="2859399" cy="1048925"/>
          </a:xfrm>
          <a:prstGeom prst="rect">
            <a:avLst/>
          </a:prstGeom>
        </p:spPr>
      </p:pic>
      <p:sp>
        <p:nvSpPr>
          <p:cNvPr id="24" name="TextBox 23">
            <a:extLst>
              <a:ext uri="{FF2B5EF4-FFF2-40B4-BE49-F238E27FC236}">
                <a16:creationId xmlns:a16="http://schemas.microsoft.com/office/drawing/2014/main" id="{CB74DA90-4467-3FAD-0A17-FC215705FC59}"/>
              </a:ext>
            </a:extLst>
          </p:cNvPr>
          <p:cNvSpPr txBox="1"/>
          <p:nvPr/>
        </p:nvSpPr>
        <p:spPr>
          <a:xfrm>
            <a:off x="7912169" y="3486368"/>
            <a:ext cx="2859398" cy="369332"/>
          </a:xfrm>
          <a:prstGeom prst="rect">
            <a:avLst/>
          </a:prstGeom>
          <a:noFill/>
        </p:spPr>
        <p:txBody>
          <a:bodyPr wrap="square" rtlCol="0">
            <a:spAutoFit/>
          </a:bodyPr>
          <a:lstStyle/>
          <a:p>
            <a:r>
              <a:rPr lang="en-US" dirty="0">
                <a:highlight>
                  <a:srgbClr val="FFFF00"/>
                </a:highlight>
              </a:rPr>
              <a:t>BUYERS’ MEDIAN BUDGET</a:t>
            </a:r>
          </a:p>
        </p:txBody>
      </p:sp>
      <p:pic>
        <p:nvPicPr>
          <p:cNvPr id="28" name="Picture 27" descr="STABILITY&#10;&#10;AI-generated content may be incorrect.">
            <a:extLst>
              <a:ext uri="{FF2B5EF4-FFF2-40B4-BE49-F238E27FC236}">
                <a16:creationId xmlns:a16="http://schemas.microsoft.com/office/drawing/2014/main" id="{B2B13A43-FD08-3060-3672-D6A7B632FA78}"/>
              </a:ext>
            </a:extLst>
          </p:cNvPr>
          <p:cNvPicPr>
            <a:picLocks noChangeAspect="1"/>
          </p:cNvPicPr>
          <p:nvPr/>
        </p:nvPicPr>
        <p:blipFill>
          <a:blip r:embed="rId5"/>
          <a:stretch>
            <a:fillRect/>
          </a:stretch>
        </p:blipFill>
        <p:spPr>
          <a:xfrm>
            <a:off x="7948319" y="4113759"/>
            <a:ext cx="2787097" cy="2437405"/>
          </a:xfrm>
          <a:prstGeom prst="rect">
            <a:avLst/>
          </a:prstGeom>
        </p:spPr>
      </p:pic>
    </p:spTree>
    <p:extLst>
      <p:ext uri="{BB962C8B-B14F-4D97-AF65-F5344CB8AC3E}">
        <p14:creationId xmlns:p14="http://schemas.microsoft.com/office/powerpoint/2010/main" val="1439303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D5B26-C386-4D69-2CB6-FD05E66D233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E38B429-0361-82CF-E970-E919D9C37DA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36C5EAFE-5BBC-6717-0E77-30AC3C29D7EC}"/>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4" name="Picture 13">
            <a:extLst>
              <a:ext uri="{FF2B5EF4-FFF2-40B4-BE49-F238E27FC236}">
                <a16:creationId xmlns:a16="http://schemas.microsoft.com/office/drawing/2014/main" id="{79670781-EAB6-ED4A-1717-BE2D49CD46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8703" y="136742"/>
            <a:ext cx="7488628" cy="6410019"/>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3B65DBA0-2138-CA24-B600-673D4E9F2829}"/>
              </a:ext>
            </a:extLst>
          </p:cNvPr>
          <p:cNvSpPr txBox="1"/>
          <p:nvPr/>
        </p:nvSpPr>
        <p:spPr>
          <a:xfrm rot="20564223">
            <a:off x="5220243" y="3517146"/>
            <a:ext cx="719097" cy="307777"/>
          </a:xfrm>
          <a:prstGeom prst="rect">
            <a:avLst/>
          </a:prstGeom>
          <a:noFill/>
        </p:spPr>
        <p:txBody>
          <a:bodyPr wrap="square" rtlCol="0">
            <a:spAutoFit/>
          </a:bodyPr>
          <a:lstStyle/>
          <a:p>
            <a:r>
              <a:rPr lang="en-US" sz="1400" dirty="0"/>
              <a:t>+3.9%</a:t>
            </a:r>
          </a:p>
        </p:txBody>
      </p:sp>
      <p:pic>
        <p:nvPicPr>
          <p:cNvPr id="19" name="Picture 18">
            <a:extLst>
              <a:ext uri="{FF2B5EF4-FFF2-40B4-BE49-F238E27FC236}">
                <a16:creationId xmlns:a16="http://schemas.microsoft.com/office/drawing/2014/main" id="{6C228E7D-D8DD-3A68-8858-770BB557732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12169" y="2333732"/>
            <a:ext cx="2859399" cy="736701"/>
          </a:xfrm>
          <a:prstGeom prst="rect">
            <a:avLst/>
          </a:prstGeom>
        </p:spPr>
      </p:pic>
      <p:grpSp>
        <p:nvGrpSpPr>
          <p:cNvPr id="6" name="Group 5">
            <a:extLst>
              <a:ext uri="{FF2B5EF4-FFF2-40B4-BE49-F238E27FC236}">
                <a16:creationId xmlns:a16="http://schemas.microsoft.com/office/drawing/2014/main" id="{5F9CEB69-DFCC-2EC4-0000-1ECC6FCA97A0}"/>
              </a:ext>
            </a:extLst>
          </p:cNvPr>
          <p:cNvGrpSpPr/>
          <p:nvPr/>
        </p:nvGrpSpPr>
        <p:grpSpPr>
          <a:xfrm>
            <a:off x="7966280" y="3429000"/>
            <a:ext cx="2854600" cy="2782437"/>
            <a:chOff x="7966280" y="3429000"/>
            <a:chExt cx="2854600" cy="2782437"/>
          </a:xfrm>
        </p:grpSpPr>
        <p:pic>
          <p:nvPicPr>
            <p:cNvPr id="3" name="Picture 2" descr="A man in formal attire holding a glass of wine, seated in a well-lit room with classical decor.&#10;&#10;AI-generated content may be incorrect.">
              <a:extLst>
                <a:ext uri="{FF2B5EF4-FFF2-40B4-BE49-F238E27FC236}">
                  <a16:creationId xmlns:a16="http://schemas.microsoft.com/office/drawing/2014/main" id="{829BD9C2-CC01-9F15-06DE-7363B272A3A0}"/>
                </a:ext>
              </a:extLst>
            </p:cNvPr>
            <p:cNvPicPr>
              <a:picLocks noChangeAspect="1"/>
            </p:cNvPicPr>
            <p:nvPr/>
          </p:nvPicPr>
          <p:blipFill>
            <a:blip r:embed="rId5"/>
            <a:stretch>
              <a:fillRect/>
            </a:stretch>
          </p:blipFill>
          <p:spPr>
            <a:xfrm>
              <a:off x="7966280" y="3429000"/>
              <a:ext cx="2782437" cy="27824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33F4DFA-5D80-1F46-2062-6CF8E9B2BC25}"/>
                </a:ext>
              </a:extLst>
            </p:cNvPr>
            <p:cNvSpPr txBox="1"/>
            <p:nvPr/>
          </p:nvSpPr>
          <p:spPr>
            <a:xfrm>
              <a:off x="9397545" y="3491099"/>
              <a:ext cx="1423335" cy="954107"/>
            </a:xfrm>
            <a:prstGeom prst="rect">
              <a:avLst/>
            </a:prstGeom>
            <a:noFill/>
          </p:spPr>
          <p:txBody>
            <a:bodyPr wrap="square" rtlCol="0">
              <a:spAutoFit/>
            </a:bodyPr>
            <a:lstStyle/>
            <a:p>
              <a:r>
                <a:rPr lang="en-US" sz="2800" dirty="0">
                  <a:ln w="15875">
                    <a:solidFill>
                      <a:schemeClr val="tx1"/>
                    </a:solidFill>
                  </a:ln>
                  <a:solidFill>
                    <a:schemeClr val="bg1"/>
                  </a:solidFill>
                  <a:latin typeface="Impact" panose="020B0806030902050204" pitchFamily="34" charset="0"/>
                </a:rPr>
                <a:t>LUXURY MARKET</a:t>
              </a:r>
            </a:p>
          </p:txBody>
        </p:sp>
        <p:sp>
          <p:nvSpPr>
            <p:cNvPr id="5" name="TextBox 4">
              <a:extLst>
                <a:ext uri="{FF2B5EF4-FFF2-40B4-BE49-F238E27FC236}">
                  <a16:creationId xmlns:a16="http://schemas.microsoft.com/office/drawing/2014/main" id="{55E7DD15-4F62-801C-5CE2-D67836B74562}"/>
                </a:ext>
              </a:extLst>
            </p:cNvPr>
            <p:cNvSpPr txBox="1"/>
            <p:nvPr/>
          </p:nvSpPr>
          <p:spPr>
            <a:xfrm>
              <a:off x="7973441" y="5664973"/>
              <a:ext cx="2642820" cy="523220"/>
            </a:xfrm>
            <a:prstGeom prst="rect">
              <a:avLst/>
            </a:prstGeom>
            <a:noFill/>
          </p:spPr>
          <p:txBody>
            <a:bodyPr wrap="square" rtlCol="0">
              <a:spAutoFit/>
            </a:bodyPr>
            <a:lstStyle/>
            <a:p>
              <a:pPr algn="ctr"/>
              <a:r>
                <a:rPr lang="en-US" sz="2800" dirty="0">
                  <a:ln w="15875">
                    <a:solidFill>
                      <a:schemeClr val="tx1"/>
                    </a:solidFill>
                  </a:ln>
                  <a:solidFill>
                    <a:schemeClr val="bg1"/>
                  </a:solidFill>
                  <a:latin typeface="Impact" panose="020B0806030902050204" pitchFamily="34" charset="0"/>
                </a:rPr>
                <a:t>IT WAS ME</a:t>
              </a:r>
            </a:p>
          </p:txBody>
        </p:sp>
      </p:grpSp>
    </p:spTree>
    <p:extLst>
      <p:ext uri="{BB962C8B-B14F-4D97-AF65-F5344CB8AC3E}">
        <p14:creationId xmlns:p14="http://schemas.microsoft.com/office/powerpoint/2010/main" val="516050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031C-AC80-E240-1181-E384500CFEDF}"/>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339BC435-8B3A-2FBA-595D-7FC4D9D00078}"/>
              </a:ext>
            </a:extLst>
          </p:cNvPr>
          <p:cNvSpPr txBox="1"/>
          <p:nvPr/>
        </p:nvSpPr>
        <p:spPr>
          <a:xfrm>
            <a:off x="7883223" y="1892096"/>
            <a:ext cx="2859398" cy="400110"/>
          </a:xfrm>
          <a:prstGeom prst="rect">
            <a:avLst/>
          </a:prstGeom>
          <a:noFill/>
        </p:spPr>
        <p:txBody>
          <a:bodyPr wrap="square" rtlCol="0">
            <a:spAutoFit/>
          </a:bodyPr>
          <a:lstStyle/>
          <a:p>
            <a:r>
              <a:rPr lang="en-US" sz="2000" b="1" dirty="0">
                <a:highlight>
                  <a:srgbClr val="FFFF00"/>
                </a:highlight>
              </a:rPr>
              <a:t>SALES UNDER $1M</a:t>
            </a:r>
          </a:p>
        </p:txBody>
      </p:sp>
      <p:pic>
        <p:nvPicPr>
          <p:cNvPr id="3" name="Picture 2" descr="STABILITY&#10;&#10;AI-generated content may be incorrect.">
            <a:extLst>
              <a:ext uri="{FF2B5EF4-FFF2-40B4-BE49-F238E27FC236}">
                <a16:creationId xmlns:a16="http://schemas.microsoft.com/office/drawing/2014/main" id="{DFD7F398-4AAC-6F95-CA24-051848345F48}"/>
              </a:ext>
            </a:extLst>
          </p:cNvPr>
          <p:cNvPicPr>
            <a:picLocks noChangeAspect="1"/>
          </p:cNvPicPr>
          <p:nvPr/>
        </p:nvPicPr>
        <p:blipFill>
          <a:blip r:embed="rId2"/>
          <a:stretch>
            <a:fillRect/>
          </a:stretch>
        </p:blipFill>
        <p:spPr>
          <a:xfrm>
            <a:off x="7919374" y="4081340"/>
            <a:ext cx="2787097" cy="2437405"/>
          </a:xfrm>
          <a:prstGeom prst="rect">
            <a:avLst/>
          </a:prstGeom>
        </p:spPr>
      </p:pic>
      <p:pic>
        <p:nvPicPr>
          <p:cNvPr id="9" name="Picture 8">
            <a:extLst>
              <a:ext uri="{FF2B5EF4-FFF2-40B4-BE49-F238E27FC236}">
                <a16:creationId xmlns:a16="http://schemas.microsoft.com/office/drawing/2014/main" id="{B74ABF1E-8A1B-0075-C990-6CEA0E29823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6EAA595A-CBBD-819C-34E1-00410799B9AE}"/>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14" name="Picture 13">
            <a:extLst>
              <a:ext uri="{FF2B5EF4-FFF2-40B4-BE49-F238E27FC236}">
                <a16:creationId xmlns:a16="http://schemas.microsoft.com/office/drawing/2014/main" id="{313C3453-1DFE-1570-8A30-3F59C49097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8703" y="164758"/>
            <a:ext cx="7488628" cy="6353987"/>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08132577-5CC0-FF9B-32AB-034EF4B64AA5}"/>
              </a:ext>
            </a:extLst>
          </p:cNvPr>
          <p:cNvSpPr txBox="1"/>
          <p:nvPr/>
        </p:nvSpPr>
        <p:spPr>
          <a:xfrm rot="20564223">
            <a:off x="5208213" y="3721682"/>
            <a:ext cx="719097" cy="307777"/>
          </a:xfrm>
          <a:prstGeom prst="rect">
            <a:avLst/>
          </a:prstGeom>
          <a:noFill/>
        </p:spPr>
        <p:txBody>
          <a:bodyPr wrap="square" rtlCol="0">
            <a:spAutoFit/>
          </a:bodyPr>
          <a:lstStyle/>
          <a:p>
            <a:r>
              <a:rPr lang="en-US" sz="1400" dirty="0"/>
              <a:t>+3.7%</a:t>
            </a:r>
          </a:p>
        </p:txBody>
      </p:sp>
      <p:pic>
        <p:nvPicPr>
          <p:cNvPr id="19" name="Picture 18">
            <a:extLst>
              <a:ext uri="{FF2B5EF4-FFF2-40B4-BE49-F238E27FC236}">
                <a16:creationId xmlns:a16="http://schemas.microsoft.com/office/drawing/2014/main" id="{5363C644-3E28-6E3D-9427-7769772F86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83224" y="2292206"/>
            <a:ext cx="2729301" cy="949845"/>
          </a:xfrm>
          <a:prstGeom prst="rect">
            <a:avLst/>
          </a:prstGeom>
        </p:spPr>
      </p:pic>
      <p:sp>
        <p:nvSpPr>
          <p:cNvPr id="2" name="TextBox 1">
            <a:extLst>
              <a:ext uri="{FF2B5EF4-FFF2-40B4-BE49-F238E27FC236}">
                <a16:creationId xmlns:a16="http://schemas.microsoft.com/office/drawing/2014/main" id="{420091FA-94D2-6455-5997-261D640AE521}"/>
              </a:ext>
            </a:extLst>
          </p:cNvPr>
          <p:cNvSpPr txBox="1"/>
          <p:nvPr/>
        </p:nvSpPr>
        <p:spPr>
          <a:xfrm rot="20564223">
            <a:off x="5123376" y="3393071"/>
            <a:ext cx="719097" cy="307777"/>
          </a:xfrm>
          <a:prstGeom prst="rect">
            <a:avLst/>
          </a:prstGeom>
          <a:noFill/>
        </p:spPr>
        <p:txBody>
          <a:bodyPr wrap="square" rtlCol="0">
            <a:spAutoFit/>
          </a:bodyPr>
          <a:lstStyle/>
          <a:p>
            <a:r>
              <a:rPr lang="en-US" sz="1400" dirty="0"/>
              <a:t>+4.0%</a:t>
            </a:r>
          </a:p>
        </p:txBody>
      </p:sp>
    </p:spTree>
    <p:extLst>
      <p:ext uri="{BB962C8B-B14F-4D97-AF65-F5344CB8AC3E}">
        <p14:creationId xmlns:p14="http://schemas.microsoft.com/office/powerpoint/2010/main" val="4134528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2400F-A54E-55F0-B8FE-5DCF6BB498CD}"/>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4B4FB1F4-E491-A677-1F00-B4B3E3E1025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5452" y="1194268"/>
            <a:ext cx="8057265" cy="4217031"/>
          </a:xfrm>
          <a:prstGeom prst="rect">
            <a:avLst/>
          </a:prstGeom>
        </p:spPr>
      </p:pic>
      <p:sp>
        <p:nvSpPr>
          <p:cNvPr id="25" name="TextBox 24">
            <a:extLst>
              <a:ext uri="{FF2B5EF4-FFF2-40B4-BE49-F238E27FC236}">
                <a16:creationId xmlns:a16="http://schemas.microsoft.com/office/drawing/2014/main" id="{58C5C555-A894-6910-F2CF-6401EB15AC05}"/>
              </a:ext>
            </a:extLst>
          </p:cNvPr>
          <p:cNvSpPr txBox="1"/>
          <p:nvPr/>
        </p:nvSpPr>
        <p:spPr>
          <a:xfrm>
            <a:off x="4508847" y="2680830"/>
            <a:ext cx="834701" cy="415498"/>
          </a:xfrm>
          <a:prstGeom prst="rect">
            <a:avLst/>
          </a:prstGeom>
          <a:noFill/>
        </p:spPr>
        <p:txBody>
          <a:bodyPr wrap="square" rtlCol="0">
            <a:spAutoFit/>
          </a:bodyPr>
          <a:lstStyle/>
          <a:p>
            <a:pPr algn="r"/>
            <a:r>
              <a:rPr lang="en-US" sz="1000" b="1" dirty="0">
                <a:highlight>
                  <a:srgbClr val="FFFF00"/>
                </a:highlight>
              </a:rPr>
              <a:t>May 2024</a:t>
            </a:r>
            <a:endParaRPr lang="en-US" sz="1000" b="1" dirty="0"/>
          </a:p>
          <a:p>
            <a:pPr algn="r"/>
            <a:r>
              <a:rPr lang="en-US" sz="1000" b="1" dirty="0"/>
              <a:t>$255.39</a:t>
            </a:r>
          </a:p>
        </p:txBody>
      </p:sp>
      <p:sp>
        <p:nvSpPr>
          <p:cNvPr id="8" name="TextBox 7">
            <a:extLst>
              <a:ext uri="{FF2B5EF4-FFF2-40B4-BE49-F238E27FC236}">
                <a16:creationId xmlns:a16="http://schemas.microsoft.com/office/drawing/2014/main" id="{C7EDF872-6D23-9495-B61D-2217A9876A92}"/>
              </a:ext>
            </a:extLst>
          </p:cNvPr>
          <p:cNvSpPr txBox="1"/>
          <p:nvPr/>
        </p:nvSpPr>
        <p:spPr>
          <a:xfrm>
            <a:off x="5531582" y="2788385"/>
            <a:ext cx="889366" cy="415498"/>
          </a:xfrm>
          <a:prstGeom prst="rect">
            <a:avLst/>
          </a:prstGeom>
          <a:noFill/>
        </p:spPr>
        <p:txBody>
          <a:bodyPr wrap="square" rtlCol="0">
            <a:spAutoFit/>
          </a:bodyPr>
          <a:lstStyle/>
          <a:p>
            <a:r>
              <a:rPr lang="en-US" sz="1000" b="1" dirty="0">
                <a:highlight>
                  <a:srgbClr val="FFFF00"/>
                </a:highlight>
              </a:rPr>
              <a:t>May 2025</a:t>
            </a:r>
          </a:p>
          <a:p>
            <a:r>
              <a:rPr lang="en-US" sz="1000" b="1" dirty="0"/>
              <a:t>$251.06</a:t>
            </a:r>
            <a:endParaRPr lang="en-US" sz="1000" b="1" dirty="0">
              <a:highlight>
                <a:srgbClr val="FFFF00"/>
              </a:highlight>
            </a:endParaRPr>
          </a:p>
        </p:txBody>
      </p:sp>
      <p:sp>
        <p:nvSpPr>
          <p:cNvPr id="15" name="TextBox 14">
            <a:extLst>
              <a:ext uri="{FF2B5EF4-FFF2-40B4-BE49-F238E27FC236}">
                <a16:creationId xmlns:a16="http://schemas.microsoft.com/office/drawing/2014/main" id="{6939B587-C153-1975-ABA0-2E2C53A4382F}"/>
              </a:ext>
            </a:extLst>
          </p:cNvPr>
          <p:cNvSpPr txBox="1"/>
          <p:nvPr/>
        </p:nvSpPr>
        <p:spPr>
          <a:xfrm>
            <a:off x="480835" y="5697715"/>
            <a:ext cx="8175443" cy="830997"/>
          </a:xfrm>
          <a:prstGeom prst="rect">
            <a:avLst/>
          </a:prstGeom>
          <a:noFill/>
        </p:spPr>
        <p:txBody>
          <a:bodyPr wrap="square" rtlCol="0">
            <a:spAutoFit/>
          </a:bodyPr>
          <a:lstStyle/>
          <a:p>
            <a:pPr algn="ctr"/>
            <a:r>
              <a:rPr lang="en-US" sz="1600" dirty="0"/>
              <a:t>Sales measures don’t tell us where we ARE, they tell us where we’ve ALREADY BEEN.  </a:t>
            </a:r>
          </a:p>
          <a:p>
            <a:pPr algn="ctr"/>
            <a:r>
              <a:rPr lang="en-US" sz="1600" dirty="0"/>
              <a:t>They reflect contracts written at least 4-6 weeks ago. </a:t>
            </a:r>
          </a:p>
          <a:p>
            <a:pPr algn="ctr"/>
            <a:r>
              <a:rPr lang="en-US" sz="1600" dirty="0"/>
              <a:t>Sale prices are a trailing result, not a forecasting indicator.</a:t>
            </a:r>
          </a:p>
        </p:txBody>
      </p:sp>
      <p:pic>
        <p:nvPicPr>
          <p:cNvPr id="2" name="Picture 1">
            <a:extLst>
              <a:ext uri="{FF2B5EF4-FFF2-40B4-BE49-F238E27FC236}">
                <a16:creationId xmlns:a16="http://schemas.microsoft.com/office/drawing/2014/main" id="{8C59384D-A830-A50B-76F0-B75E999CEC8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C98E381-2DFB-2010-41FC-C84808EF91C7}"/>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6" name="TextBox 25">
            <a:extLst>
              <a:ext uri="{FF2B5EF4-FFF2-40B4-BE49-F238E27FC236}">
                <a16:creationId xmlns:a16="http://schemas.microsoft.com/office/drawing/2014/main" id="{2A91C38F-43A1-8DFF-8413-327338591E03}"/>
              </a:ext>
            </a:extLst>
          </p:cNvPr>
          <p:cNvSpPr txBox="1"/>
          <p:nvPr/>
        </p:nvSpPr>
        <p:spPr>
          <a:xfrm>
            <a:off x="883754" y="323080"/>
            <a:ext cx="8129822" cy="584775"/>
          </a:xfrm>
          <a:prstGeom prst="rect">
            <a:avLst/>
          </a:prstGeom>
          <a:noFill/>
        </p:spPr>
        <p:txBody>
          <a:bodyPr wrap="square" rtlCol="0">
            <a:spAutoFit/>
          </a:bodyPr>
          <a:lstStyle/>
          <a:p>
            <a:pPr algn="ctr"/>
            <a:r>
              <a:rPr lang="en-US" sz="3200" b="1" dirty="0"/>
              <a:t>Avg Sales $/SF – </a:t>
            </a:r>
            <a:r>
              <a:rPr lang="en-US" sz="3200" b="1" dirty="0">
                <a:highlight>
                  <a:srgbClr val="FFFF00"/>
                </a:highlight>
              </a:rPr>
              <a:t>Monthly Average</a:t>
            </a:r>
          </a:p>
        </p:txBody>
      </p:sp>
      <p:sp>
        <p:nvSpPr>
          <p:cNvPr id="14" name="TextBox 13">
            <a:extLst>
              <a:ext uri="{FF2B5EF4-FFF2-40B4-BE49-F238E27FC236}">
                <a16:creationId xmlns:a16="http://schemas.microsoft.com/office/drawing/2014/main" id="{406AD5A9-80B7-5E78-4C1D-364EC20ABC6C}"/>
              </a:ext>
            </a:extLst>
          </p:cNvPr>
          <p:cNvSpPr txBox="1"/>
          <p:nvPr/>
        </p:nvSpPr>
        <p:spPr>
          <a:xfrm>
            <a:off x="3733324" y="2990925"/>
            <a:ext cx="835232" cy="415498"/>
          </a:xfrm>
          <a:prstGeom prst="rect">
            <a:avLst/>
          </a:prstGeom>
          <a:noFill/>
        </p:spPr>
        <p:txBody>
          <a:bodyPr wrap="square" rtlCol="0">
            <a:spAutoFit/>
          </a:bodyPr>
          <a:lstStyle/>
          <a:p>
            <a:r>
              <a:rPr lang="en-US" sz="1000" b="1" dirty="0">
                <a:highlight>
                  <a:srgbClr val="FFFF00"/>
                </a:highlight>
              </a:rPr>
              <a:t>May 2023 </a:t>
            </a:r>
          </a:p>
          <a:p>
            <a:r>
              <a:rPr lang="en-US" sz="1000" b="1" dirty="0"/>
              <a:t>$246.79</a:t>
            </a:r>
          </a:p>
        </p:txBody>
      </p:sp>
      <p:sp>
        <p:nvSpPr>
          <p:cNvPr id="9" name="TextBox 8">
            <a:extLst>
              <a:ext uri="{FF2B5EF4-FFF2-40B4-BE49-F238E27FC236}">
                <a16:creationId xmlns:a16="http://schemas.microsoft.com/office/drawing/2014/main" id="{9188C455-4B09-9016-6427-D99E6BA3D6E5}"/>
              </a:ext>
            </a:extLst>
          </p:cNvPr>
          <p:cNvSpPr txBox="1"/>
          <p:nvPr/>
        </p:nvSpPr>
        <p:spPr>
          <a:xfrm rot="264669">
            <a:off x="6125096" y="2521644"/>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C4100E"/>
                </a:solidFill>
              </a:rPr>
              <a:t>-1.4%</a:t>
            </a:r>
          </a:p>
        </p:txBody>
      </p:sp>
      <p:pic>
        <p:nvPicPr>
          <p:cNvPr id="10" name="Picture 9">
            <a:extLst>
              <a:ext uri="{FF2B5EF4-FFF2-40B4-BE49-F238E27FC236}">
                <a16:creationId xmlns:a16="http://schemas.microsoft.com/office/drawing/2014/main" id="{4FDFA52A-A6ED-82F5-5867-9C604FC2F0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42819" y="2689249"/>
            <a:ext cx="1720423" cy="732961"/>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4A9017C8-577F-989C-32D7-65CB8A61653F}"/>
              </a:ext>
            </a:extLst>
          </p:cNvPr>
          <p:cNvSpPr txBox="1"/>
          <p:nvPr/>
        </p:nvSpPr>
        <p:spPr>
          <a:xfrm rot="20209959">
            <a:off x="3899665" y="2458048"/>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006600"/>
                </a:solidFill>
              </a:rPr>
              <a:t>+3.5%</a:t>
            </a:r>
          </a:p>
        </p:txBody>
      </p:sp>
      <p:sp>
        <p:nvSpPr>
          <p:cNvPr id="6" name="TextBox 5">
            <a:extLst>
              <a:ext uri="{FF2B5EF4-FFF2-40B4-BE49-F238E27FC236}">
                <a16:creationId xmlns:a16="http://schemas.microsoft.com/office/drawing/2014/main" id="{B7EB2453-4FF6-A613-A1EE-B796BF485D17}"/>
              </a:ext>
            </a:extLst>
          </p:cNvPr>
          <p:cNvSpPr txBox="1"/>
          <p:nvPr/>
        </p:nvSpPr>
        <p:spPr>
          <a:xfrm>
            <a:off x="2282769" y="1544428"/>
            <a:ext cx="835232" cy="415498"/>
          </a:xfrm>
          <a:prstGeom prst="rect">
            <a:avLst/>
          </a:prstGeom>
          <a:noFill/>
        </p:spPr>
        <p:txBody>
          <a:bodyPr wrap="square" rtlCol="0">
            <a:spAutoFit/>
          </a:bodyPr>
          <a:lstStyle/>
          <a:p>
            <a:pPr algn="r"/>
            <a:r>
              <a:rPr lang="en-US" sz="1000" b="1" dirty="0">
                <a:highlight>
                  <a:srgbClr val="FFFF00"/>
                </a:highlight>
              </a:rPr>
              <a:t>May 2022</a:t>
            </a:r>
          </a:p>
          <a:p>
            <a:pPr algn="r"/>
            <a:r>
              <a:rPr lang="en-US" sz="1000" b="1" dirty="0"/>
              <a:t>$274.57</a:t>
            </a:r>
            <a:endParaRPr lang="en-US" sz="1000" b="1" dirty="0">
              <a:highlight>
                <a:srgbClr val="FFFF00"/>
              </a:highlight>
            </a:endParaRPr>
          </a:p>
        </p:txBody>
      </p:sp>
      <p:sp>
        <p:nvSpPr>
          <p:cNvPr id="11" name="TextBox 10">
            <a:extLst>
              <a:ext uri="{FF2B5EF4-FFF2-40B4-BE49-F238E27FC236}">
                <a16:creationId xmlns:a16="http://schemas.microsoft.com/office/drawing/2014/main" id="{D701AAF7-9FB9-9A6B-8589-F1E83DC6EC4E}"/>
              </a:ext>
            </a:extLst>
          </p:cNvPr>
          <p:cNvSpPr txBox="1"/>
          <p:nvPr/>
        </p:nvSpPr>
        <p:spPr>
          <a:xfrm rot="2555372">
            <a:off x="2946911" y="2312081"/>
            <a:ext cx="9556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C00000"/>
                </a:solidFill>
              </a:rPr>
              <a:t>-10.1%</a:t>
            </a:r>
          </a:p>
        </p:txBody>
      </p:sp>
      <p:sp>
        <p:nvSpPr>
          <p:cNvPr id="4" name="TextBox 3">
            <a:extLst>
              <a:ext uri="{FF2B5EF4-FFF2-40B4-BE49-F238E27FC236}">
                <a16:creationId xmlns:a16="http://schemas.microsoft.com/office/drawing/2014/main" id="{894C2F30-87E3-C8B6-7649-3D3A1A302748}"/>
              </a:ext>
            </a:extLst>
          </p:cNvPr>
          <p:cNvSpPr txBox="1"/>
          <p:nvPr/>
        </p:nvSpPr>
        <p:spPr>
          <a:xfrm>
            <a:off x="7265889" y="2319601"/>
            <a:ext cx="3078035" cy="369332"/>
          </a:xfrm>
          <a:prstGeom prst="rect">
            <a:avLst/>
          </a:prstGeom>
          <a:noFill/>
        </p:spPr>
        <p:txBody>
          <a:bodyPr wrap="square" rtlCol="0">
            <a:spAutoFit/>
          </a:bodyPr>
          <a:lstStyle/>
          <a:p>
            <a:r>
              <a:rPr lang="en-US" dirty="0">
                <a:highlight>
                  <a:srgbClr val="FFFF00"/>
                </a:highlight>
              </a:rPr>
              <a:t>Jun = 5 of 21 Closing Days</a:t>
            </a:r>
          </a:p>
        </p:txBody>
      </p:sp>
      <p:sp>
        <p:nvSpPr>
          <p:cNvPr id="17" name="TextBox 16">
            <a:extLst>
              <a:ext uri="{FF2B5EF4-FFF2-40B4-BE49-F238E27FC236}">
                <a16:creationId xmlns:a16="http://schemas.microsoft.com/office/drawing/2014/main" id="{4487C0A6-E264-D1A7-8CE8-872C5BDD76C8}"/>
              </a:ext>
            </a:extLst>
          </p:cNvPr>
          <p:cNvSpPr txBox="1"/>
          <p:nvPr/>
        </p:nvSpPr>
        <p:spPr>
          <a:xfrm rot="512076">
            <a:off x="4977451" y="2353491"/>
            <a:ext cx="8873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C4100E"/>
                </a:solidFill>
              </a:rPr>
              <a:t>-1.7%</a:t>
            </a:r>
          </a:p>
        </p:txBody>
      </p:sp>
      <p:sp>
        <p:nvSpPr>
          <p:cNvPr id="24" name="TextBox 23">
            <a:extLst>
              <a:ext uri="{FF2B5EF4-FFF2-40B4-BE49-F238E27FC236}">
                <a16:creationId xmlns:a16="http://schemas.microsoft.com/office/drawing/2014/main" id="{DA768BFA-8856-C875-7DF4-7664C7CFDCD0}"/>
              </a:ext>
            </a:extLst>
          </p:cNvPr>
          <p:cNvSpPr txBox="1"/>
          <p:nvPr/>
        </p:nvSpPr>
        <p:spPr>
          <a:xfrm>
            <a:off x="2700385" y="3658575"/>
            <a:ext cx="3836693" cy="1200329"/>
          </a:xfrm>
          <a:prstGeom prst="rect">
            <a:avLst/>
          </a:prstGeom>
          <a:noFill/>
        </p:spPr>
        <p:txBody>
          <a:bodyPr wrap="square" rtlCol="0">
            <a:spAutoFit/>
          </a:bodyPr>
          <a:lstStyle/>
          <a:p>
            <a:pPr algn="ctr"/>
            <a:r>
              <a:rPr lang="en-US" sz="2400" b="1" dirty="0">
                <a:highlight>
                  <a:srgbClr val="FFFF00"/>
                </a:highlight>
              </a:rPr>
              <a:t>Monthly Average Price/SF</a:t>
            </a:r>
          </a:p>
          <a:p>
            <a:pPr algn="ctr"/>
            <a:r>
              <a:rPr lang="en-US" sz="2400" b="1" dirty="0">
                <a:highlight>
                  <a:srgbClr val="FFFF00"/>
                </a:highlight>
              </a:rPr>
              <a:t>Homes Sold Under $1M</a:t>
            </a:r>
          </a:p>
          <a:p>
            <a:pPr algn="ctr"/>
            <a:r>
              <a:rPr lang="en-US" sz="2400" b="1" dirty="0">
                <a:highlight>
                  <a:srgbClr val="FFFF00"/>
                </a:highlight>
              </a:rPr>
              <a:t>90.1% of Sales</a:t>
            </a:r>
          </a:p>
        </p:txBody>
      </p:sp>
      <p:sp>
        <p:nvSpPr>
          <p:cNvPr id="3" name="Freeform: Shape 2">
            <a:extLst>
              <a:ext uri="{FF2B5EF4-FFF2-40B4-BE49-F238E27FC236}">
                <a16:creationId xmlns:a16="http://schemas.microsoft.com/office/drawing/2014/main" id="{F4745FB9-4978-4C02-2C85-2390B0D6AA17}"/>
              </a:ext>
            </a:extLst>
          </p:cNvPr>
          <p:cNvSpPr/>
          <p:nvPr/>
        </p:nvSpPr>
        <p:spPr>
          <a:xfrm>
            <a:off x="2792896" y="1938130"/>
            <a:ext cx="4322337" cy="1017938"/>
          </a:xfrm>
          <a:custGeom>
            <a:avLst/>
            <a:gdLst>
              <a:gd name="csX0" fmla="*/ 0 w 4403034"/>
              <a:gd name="csY0" fmla="*/ 0 h 995525"/>
              <a:gd name="csX1" fmla="*/ 1023730 w 4403034"/>
              <a:gd name="csY1" fmla="*/ 974035 h 995525"/>
              <a:gd name="csX2" fmla="*/ 2166730 w 4403034"/>
              <a:gd name="csY2" fmla="*/ 685800 h 995525"/>
              <a:gd name="csX3" fmla="*/ 3319669 w 4403034"/>
              <a:gd name="csY3" fmla="*/ 824948 h 995525"/>
              <a:gd name="csX4" fmla="*/ 4403034 w 4403034"/>
              <a:gd name="csY4" fmla="*/ 954157 h 995525"/>
            </a:gdLst>
            <a:ahLst/>
            <a:cxnLst>
              <a:cxn ang="0">
                <a:pos x="csX0" y="csY0"/>
              </a:cxn>
              <a:cxn ang="0">
                <a:pos x="csX1" y="csY1"/>
              </a:cxn>
              <a:cxn ang="0">
                <a:pos x="csX2" y="csY2"/>
              </a:cxn>
              <a:cxn ang="0">
                <a:pos x="csX3" y="csY3"/>
              </a:cxn>
              <a:cxn ang="0">
                <a:pos x="csX4" y="csY4"/>
              </a:cxn>
            </a:cxnLst>
            <a:rect l="l" t="t" r="r" b="b"/>
            <a:pathLst>
              <a:path w="4403034" h="995525">
                <a:moveTo>
                  <a:pt x="0" y="0"/>
                </a:moveTo>
                <a:cubicBezTo>
                  <a:pt x="331304" y="429867"/>
                  <a:pt x="662608" y="859735"/>
                  <a:pt x="1023730" y="974035"/>
                </a:cubicBezTo>
                <a:cubicBezTo>
                  <a:pt x="1384852" y="1088335"/>
                  <a:pt x="1784073" y="710648"/>
                  <a:pt x="2166730" y="685800"/>
                </a:cubicBezTo>
                <a:cubicBezTo>
                  <a:pt x="2549387" y="660952"/>
                  <a:pt x="3319669" y="824948"/>
                  <a:pt x="3319669" y="824948"/>
                </a:cubicBezTo>
                <a:lnTo>
                  <a:pt x="4403034" y="954157"/>
                </a:lnTo>
              </a:path>
            </a:pathLst>
          </a:custGeom>
          <a:ln>
            <a:prstDash val="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14555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2F4B-22B9-81B0-7F11-0CC1D63FCB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A2B12E-2908-3B25-724E-F7DF502EF28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5452" y="1194268"/>
            <a:ext cx="8057265" cy="4217031"/>
          </a:xfrm>
          <a:prstGeom prst="rect">
            <a:avLst/>
          </a:prstGeom>
        </p:spPr>
      </p:pic>
      <p:sp>
        <p:nvSpPr>
          <p:cNvPr id="25" name="TextBox 24">
            <a:extLst>
              <a:ext uri="{FF2B5EF4-FFF2-40B4-BE49-F238E27FC236}">
                <a16:creationId xmlns:a16="http://schemas.microsoft.com/office/drawing/2014/main" id="{1B57307B-AB6E-2F21-FD31-F756A7E9D281}"/>
              </a:ext>
            </a:extLst>
          </p:cNvPr>
          <p:cNvSpPr txBox="1"/>
          <p:nvPr/>
        </p:nvSpPr>
        <p:spPr>
          <a:xfrm>
            <a:off x="4508847" y="2680830"/>
            <a:ext cx="834701" cy="415498"/>
          </a:xfrm>
          <a:prstGeom prst="rect">
            <a:avLst/>
          </a:prstGeom>
          <a:noFill/>
        </p:spPr>
        <p:txBody>
          <a:bodyPr wrap="square" rtlCol="0">
            <a:spAutoFit/>
          </a:bodyPr>
          <a:lstStyle/>
          <a:p>
            <a:pPr algn="r"/>
            <a:r>
              <a:rPr lang="en-US" sz="1000" b="1" dirty="0">
                <a:highlight>
                  <a:srgbClr val="FFFF00"/>
                </a:highlight>
              </a:rPr>
              <a:t>May 2024</a:t>
            </a:r>
            <a:endParaRPr lang="en-US" sz="1000" b="1" dirty="0"/>
          </a:p>
          <a:p>
            <a:pPr algn="r"/>
            <a:r>
              <a:rPr lang="en-US" sz="1000" b="1" dirty="0"/>
              <a:t>$255.39</a:t>
            </a:r>
          </a:p>
        </p:txBody>
      </p:sp>
      <p:sp>
        <p:nvSpPr>
          <p:cNvPr id="8" name="TextBox 7">
            <a:extLst>
              <a:ext uri="{FF2B5EF4-FFF2-40B4-BE49-F238E27FC236}">
                <a16:creationId xmlns:a16="http://schemas.microsoft.com/office/drawing/2014/main" id="{F000A40A-2E4C-230B-ADAC-BCA12F1AF5C8}"/>
              </a:ext>
            </a:extLst>
          </p:cNvPr>
          <p:cNvSpPr txBox="1"/>
          <p:nvPr/>
        </p:nvSpPr>
        <p:spPr>
          <a:xfrm>
            <a:off x="5531582" y="2788385"/>
            <a:ext cx="889366" cy="415498"/>
          </a:xfrm>
          <a:prstGeom prst="rect">
            <a:avLst/>
          </a:prstGeom>
          <a:noFill/>
        </p:spPr>
        <p:txBody>
          <a:bodyPr wrap="square" rtlCol="0">
            <a:spAutoFit/>
          </a:bodyPr>
          <a:lstStyle/>
          <a:p>
            <a:r>
              <a:rPr lang="en-US" sz="1000" b="1" dirty="0">
                <a:highlight>
                  <a:srgbClr val="FFFF00"/>
                </a:highlight>
              </a:rPr>
              <a:t>May 2025</a:t>
            </a:r>
          </a:p>
          <a:p>
            <a:r>
              <a:rPr lang="en-US" sz="1000" b="1" dirty="0"/>
              <a:t>$251.06</a:t>
            </a:r>
            <a:endParaRPr lang="en-US" sz="1000" b="1" dirty="0">
              <a:highlight>
                <a:srgbClr val="FFFF00"/>
              </a:highlight>
            </a:endParaRPr>
          </a:p>
        </p:txBody>
      </p:sp>
      <p:sp>
        <p:nvSpPr>
          <p:cNvPr id="15" name="TextBox 14">
            <a:extLst>
              <a:ext uri="{FF2B5EF4-FFF2-40B4-BE49-F238E27FC236}">
                <a16:creationId xmlns:a16="http://schemas.microsoft.com/office/drawing/2014/main" id="{49908A84-AEED-8714-16B5-EA490FCFCFCD}"/>
              </a:ext>
            </a:extLst>
          </p:cNvPr>
          <p:cNvSpPr txBox="1"/>
          <p:nvPr/>
        </p:nvSpPr>
        <p:spPr>
          <a:xfrm>
            <a:off x="480835" y="5697715"/>
            <a:ext cx="8175443" cy="830997"/>
          </a:xfrm>
          <a:prstGeom prst="rect">
            <a:avLst/>
          </a:prstGeom>
          <a:noFill/>
        </p:spPr>
        <p:txBody>
          <a:bodyPr wrap="square" rtlCol="0">
            <a:spAutoFit/>
          </a:bodyPr>
          <a:lstStyle/>
          <a:p>
            <a:pPr algn="ctr"/>
            <a:r>
              <a:rPr lang="en-US" sz="1600" dirty="0"/>
              <a:t>Sales measures don’t tell us where we ARE, they tell us where we’ve ALREADY BEEN.  </a:t>
            </a:r>
          </a:p>
          <a:p>
            <a:pPr algn="ctr"/>
            <a:r>
              <a:rPr lang="en-US" sz="1600" dirty="0"/>
              <a:t>They reflect contracts written at least 4-6 weeks ago. </a:t>
            </a:r>
          </a:p>
          <a:p>
            <a:pPr algn="ctr"/>
            <a:r>
              <a:rPr lang="en-US" sz="1600" dirty="0"/>
              <a:t>Sale prices are a trailing result, not a forecasting indicator.</a:t>
            </a:r>
          </a:p>
        </p:txBody>
      </p:sp>
      <p:pic>
        <p:nvPicPr>
          <p:cNvPr id="2" name="Picture 1">
            <a:extLst>
              <a:ext uri="{FF2B5EF4-FFF2-40B4-BE49-F238E27FC236}">
                <a16:creationId xmlns:a16="http://schemas.microsoft.com/office/drawing/2014/main" id="{47B3D38F-8365-4BBC-1593-1B9A90BA2B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1C9B5099-2571-9586-2750-FA2AE107D9D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6" name="TextBox 25">
            <a:extLst>
              <a:ext uri="{FF2B5EF4-FFF2-40B4-BE49-F238E27FC236}">
                <a16:creationId xmlns:a16="http://schemas.microsoft.com/office/drawing/2014/main" id="{5A0F2CA2-47C2-577E-763A-03F41A0B02FD}"/>
              </a:ext>
            </a:extLst>
          </p:cNvPr>
          <p:cNvSpPr txBox="1"/>
          <p:nvPr/>
        </p:nvSpPr>
        <p:spPr>
          <a:xfrm>
            <a:off x="883754" y="323080"/>
            <a:ext cx="8129822" cy="584775"/>
          </a:xfrm>
          <a:prstGeom prst="rect">
            <a:avLst/>
          </a:prstGeom>
          <a:noFill/>
        </p:spPr>
        <p:txBody>
          <a:bodyPr wrap="square" rtlCol="0">
            <a:spAutoFit/>
          </a:bodyPr>
          <a:lstStyle/>
          <a:p>
            <a:pPr algn="ctr"/>
            <a:r>
              <a:rPr lang="en-US" sz="3200" b="1" dirty="0"/>
              <a:t>Avg Sales $/SF – </a:t>
            </a:r>
            <a:r>
              <a:rPr lang="en-US" sz="3200" b="1" dirty="0">
                <a:highlight>
                  <a:srgbClr val="FFFF00"/>
                </a:highlight>
              </a:rPr>
              <a:t>Monthly Average</a:t>
            </a:r>
          </a:p>
        </p:txBody>
      </p:sp>
      <p:sp>
        <p:nvSpPr>
          <p:cNvPr id="14" name="TextBox 13">
            <a:extLst>
              <a:ext uri="{FF2B5EF4-FFF2-40B4-BE49-F238E27FC236}">
                <a16:creationId xmlns:a16="http://schemas.microsoft.com/office/drawing/2014/main" id="{FDCCD11D-A2F0-8065-D7D9-6A24C005C050}"/>
              </a:ext>
            </a:extLst>
          </p:cNvPr>
          <p:cNvSpPr txBox="1"/>
          <p:nvPr/>
        </p:nvSpPr>
        <p:spPr>
          <a:xfrm>
            <a:off x="3733324" y="2990925"/>
            <a:ext cx="835232" cy="415498"/>
          </a:xfrm>
          <a:prstGeom prst="rect">
            <a:avLst/>
          </a:prstGeom>
          <a:noFill/>
        </p:spPr>
        <p:txBody>
          <a:bodyPr wrap="square" rtlCol="0">
            <a:spAutoFit/>
          </a:bodyPr>
          <a:lstStyle/>
          <a:p>
            <a:r>
              <a:rPr lang="en-US" sz="1000" b="1" dirty="0">
                <a:highlight>
                  <a:srgbClr val="FFFF00"/>
                </a:highlight>
              </a:rPr>
              <a:t>May 2023 </a:t>
            </a:r>
          </a:p>
          <a:p>
            <a:r>
              <a:rPr lang="en-US" sz="1000" b="1" dirty="0"/>
              <a:t>$246.79</a:t>
            </a:r>
          </a:p>
        </p:txBody>
      </p:sp>
      <p:sp>
        <p:nvSpPr>
          <p:cNvPr id="6" name="TextBox 5">
            <a:extLst>
              <a:ext uri="{FF2B5EF4-FFF2-40B4-BE49-F238E27FC236}">
                <a16:creationId xmlns:a16="http://schemas.microsoft.com/office/drawing/2014/main" id="{E9B06242-54B8-86CF-2A20-4ACD6B351E52}"/>
              </a:ext>
            </a:extLst>
          </p:cNvPr>
          <p:cNvSpPr txBox="1"/>
          <p:nvPr/>
        </p:nvSpPr>
        <p:spPr>
          <a:xfrm>
            <a:off x="2411309" y="1573003"/>
            <a:ext cx="835232" cy="415498"/>
          </a:xfrm>
          <a:prstGeom prst="rect">
            <a:avLst/>
          </a:prstGeom>
          <a:noFill/>
        </p:spPr>
        <p:txBody>
          <a:bodyPr wrap="square" rtlCol="0">
            <a:spAutoFit/>
          </a:bodyPr>
          <a:lstStyle/>
          <a:p>
            <a:pPr algn="r"/>
            <a:r>
              <a:rPr lang="en-US" sz="1000" b="1" dirty="0">
                <a:highlight>
                  <a:srgbClr val="FFFF00"/>
                </a:highlight>
              </a:rPr>
              <a:t>May 2022</a:t>
            </a:r>
          </a:p>
          <a:p>
            <a:pPr algn="ctr"/>
            <a:r>
              <a:rPr lang="en-US" sz="1000" b="1" dirty="0"/>
              <a:t>$274.57</a:t>
            </a:r>
            <a:endParaRPr lang="en-US" sz="1000" b="1" dirty="0">
              <a:highlight>
                <a:srgbClr val="FFFF00"/>
              </a:highlight>
            </a:endParaRPr>
          </a:p>
        </p:txBody>
      </p:sp>
      <p:sp>
        <p:nvSpPr>
          <p:cNvPr id="11" name="TextBox 10">
            <a:extLst>
              <a:ext uri="{FF2B5EF4-FFF2-40B4-BE49-F238E27FC236}">
                <a16:creationId xmlns:a16="http://schemas.microsoft.com/office/drawing/2014/main" id="{4970400C-F60D-FD40-F115-724B3246C9D5}"/>
              </a:ext>
            </a:extLst>
          </p:cNvPr>
          <p:cNvSpPr txBox="1"/>
          <p:nvPr/>
        </p:nvSpPr>
        <p:spPr>
          <a:xfrm rot="655903">
            <a:off x="4543332" y="2115924"/>
            <a:ext cx="955656" cy="369332"/>
          </a:xfrm>
          <a:prstGeom prst="rect">
            <a:avLst/>
          </a:prstGeom>
          <a:ln>
            <a:noFill/>
          </a:ln>
        </p:spPr>
        <p:style>
          <a:lnRef idx="2">
            <a:schemeClr val="accent3"/>
          </a:lnRef>
          <a:fillRef idx="0">
            <a:schemeClr val="accent3"/>
          </a:fillRef>
          <a:effectRef idx="1">
            <a:schemeClr val="accent3"/>
          </a:effectRef>
          <a:fontRef idx="minor">
            <a:schemeClr val="tx1"/>
          </a:fontRef>
        </p:style>
        <p:txBody>
          <a:bodyPr wrap="square" rtlCol="0">
            <a:spAutoFit/>
          </a:bodyPr>
          <a:lstStyle/>
          <a:p>
            <a:pPr algn="ctr"/>
            <a:r>
              <a:rPr lang="en-US" b="1" dirty="0">
                <a:solidFill>
                  <a:srgbClr val="C00000"/>
                </a:solidFill>
              </a:rPr>
              <a:t>-9.8%</a:t>
            </a:r>
          </a:p>
        </p:txBody>
      </p:sp>
      <p:cxnSp>
        <p:nvCxnSpPr>
          <p:cNvPr id="12" name="Straight Arrow Connector 11">
            <a:extLst>
              <a:ext uri="{FF2B5EF4-FFF2-40B4-BE49-F238E27FC236}">
                <a16:creationId xmlns:a16="http://schemas.microsoft.com/office/drawing/2014/main" id="{89341854-7D0D-13FC-8192-458D59D8DD08}"/>
              </a:ext>
            </a:extLst>
          </p:cNvPr>
          <p:cNvCxnSpPr>
            <a:cxnSpLocks/>
          </p:cNvCxnSpPr>
          <p:nvPr/>
        </p:nvCxnSpPr>
        <p:spPr>
          <a:xfrm>
            <a:off x="2847975" y="1959926"/>
            <a:ext cx="4265206" cy="953395"/>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4DBEE325-394F-8421-E20F-40EC708436F6}"/>
              </a:ext>
            </a:extLst>
          </p:cNvPr>
          <p:cNvSpPr txBox="1"/>
          <p:nvPr/>
        </p:nvSpPr>
        <p:spPr>
          <a:xfrm>
            <a:off x="2700385" y="3658575"/>
            <a:ext cx="3836693" cy="1200329"/>
          </a:xfrm>
          <a:prstGeom prst="rect">
            <a:avLst/>
          </a:prstGeom>
          <a:noFill/>
        </p:spPr>
        <p:txBody>
          <a:bodyPr wrap="square" rtlCol="0">
            <a:spAutoFit/>
          </a:bodyPr>
          <a:lstStyle/>
          <a:p>
            <a:pPr algn="ctr"/>
            <a:r>
              <a:rPr lang="en-US" sz="2400" b="1" dirty="0">
                <a:highlight>
                  <a:srgbClr val="FFFF00"/>
                </a:highlight>
              </a:rPr>
              <a:t>Monthly Average Price/SF</a:t>
            </a:r>
          </a:p>
          <a:p>
            <a:pPr algn="ctr"/>
            <a:r>
              <a:rPr lang="en-US" sz="2400" b="1" dirty="0">
                <a:highlight>
                  <a:srgbClr val="FFFF00"/>
                </a:highlight>
              </a:rPr>
              <a:t>Homes Sold Under $1M</a:t>
            </a:r>
          </a:p>
          <a:p>
            <a:pPr algn="ctr"/>
            <a:r>
              <a:rPr lang="en-US" sz="2400" b="1" dirty="0">
                <a:highlight>
                  <a:srgbClr val="FFFF00"/>
                </a:highlight>
              </a:rPr>
              <a:t>90.1% of Sales</a:t>
            </a:r>
          </a:p>
        </p:txBody>
      </p:sp>
      <p:pic>
        <p:nvPicPr>
          <p:cNvPr id="21" name="Picture 20">
            <a:extLst>
              <a:ext uri="{FF2B5EF4-FFF2-40B4-BE49-F238E27FC236}">
                <a16:creationId xmlns:a16="http://schemas.microsoft.com/office/drawing/2014/main" id="{E59FD5CB-5C57-320E-24EC-7CC5063E6D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45632" y="2788385"/>
            <a:ext cx="1651998" cy="703809"/>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B6262F4-1247-DFB5-D745-11B421C465EC}"/>
              </a:ext>
            </a:extLst>
          </p:cNvPr>
          <p:cNvSpPr txBox="1"/>
          <p:nvPr/>
        </p:nvSpPr>
        <p:spPr>
          <a:xfrm>
            <a:off x="7260510" y="2437204"/>
            <a:ext cx="3078035" cy="369332"/>
          </a:xfrm>
          <a:prstGeom prst="rect">
            <a:avLst/>
          </a:prstGeom>
          <a:noFill/>
        </p:spPr>
        <p:txBody>
          <a:bodyPr wrap="square" rtlCol="0">
            <a:spAutoFit/>
          </a:bodyPr>
          <a:lstStyle/>
          <a:p>
            <a:r>
              <a:rPr lang="en-US" dirty="0">
                <a:highlight>
                  <a:srgbClr val="FFFF00"/>
                </a:highlight>
              </a:rPr>
              <a:t>Jun = 5 of 21 Closing Days</a:t>
            </a:r>
          </a:p>
        </p:txBody>
      </p:sp>
    </p:spTree>
    <p:extLst>
      <p:ext uri="{BB962C8B-B14F-4D97-AF65-F5344CB8AC3E}">
        <p14:creationId xmlns:p14="http://schemas.microsoft.com/office/powerpoint/2010/main" val="3855286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32AD8-FBA0-528C-26ED-537E08A1F47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7582637-2BD9-7ACF-96D7-34EF91E907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5452" y="1194268"/>
            <a:ext cx="8057265" cy="4217031"/>
          </a:xfrm>
          <a:prstGeom prst="rect">
            <a:avLst/>
          </a:prstGeom>
        </p:spPr>
      </p:pic>
      <p:sp>
        <p:nvSpPr>
          <p:cNvPr id="15" name="TextBox 14">
            <a:extLst>
              <a:ext uri="{FF2B5EF4-FFF2-40B4-BE49-F238E27FC236}">
                <a16:creationId xmlns:a16="http://schemas.microsoft.com/office/drawing/2014/main" id="{D7150798-F541-9E68-909A-3EC78B5FED14}"/>
              </a:ext>
            </a:extLst>
          </p:cNvPr>
          <p:cNvSpPr txBox="1"/>
          <p:nvPr/>
        </p:nvSpPr>
        <p:spPr>
          <a:xfrm>
            <a:off x="480835" y="5697715"/>
            <a:ext cx="8175443" cy="830997"/>
          </a:xfrm>
          <a:prstGeom prst="rect">
            <a:avLst/>
          </a:prstGeom>
          <a:noFill/>
        </p:spPr>
        <p:txBody>
          <a:bodyPr wrap="square" rtlCol="0">
            <a:spAutoFit/>
          </a:bodyPr>
          <a:lstStyle/>
          <a:p>
            <a:pPr algn="ctr"/>
            <a:r>
              <a:rPr lang="en-US" sz="1600" dirty="0"/>
              <a:t>Sales measures don’t tell us where we ARE, they tell us where we’ve ALREADY BEEN.  </a:t>
            </a:r>
          </a:p>
          <a:p>
            <a:pPr algn="ctr"/>
            <a:r>
              <a:rPr lang="en-US" sz="1600" dirty="0"/>
              <a:t>They reflect contracts written at least 4-6 weeks ago. </a:t>
            </a:r>
          </a:p>
          <a:p>
            <a:pPr algn="ctr"/>
            <a:r>
              <a:rPr lang="en-US" sz="1600" dirty="0"/>
              <a:t>Sale prices are a trailing result, not a forecasting indicator.</a:t>
            </a:r>
          </a:p>
        </p:txBody>
      </p:sp>
      <p:pic>
        <p:nvPicPr>
          <p:cNvPr id="2" name="Picture 1">
            <a:extLst>
              <a:ext uri="{FF2B5EF4-FFF2-40B4-BE49-F238E27FC236}">
                <a16:creationId xmlns:a16="http://schemas.microsoft.com/office/drawing/2014/main" id="{CF6D1541-F4F3-4C35-D581-C011FD5128D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A69311D4-4EE7-8F66-4F6A-AA390C3D702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26" name="TextBox 25">
            <a:extLst>
              <a:ext uri="{FF2B5EF4-FFF2-40B4-BE49-F238E27FC236}">
                <a16:creationId xmlns:a16="http://schemas.microsoft.com/office/drawing/2014/main" id="{BDE87BA8-C920-3986-6D8E-84605B427085}"/>
              </a:ext>
            </a:extLst>
          </p:cNvPr>
          <p:cNvSpPr txBox="1"/>
          <p:nvPr/>
        </p:nvSpPr>
        <p:spPr>
          <a:xfrm>
            <a:off x="883754" y="323080"/>
            <a:ext cx="8129822" cy="584775"/>
          </a:xfrm>
          <a:prstGeom prst="rect">
            <a:avLst/>
          </a:prstGeom>
          <a:noFill/>
        </p:spPr>
        <p:txBody>
          <a:bodyPr wrap="square" rtlCol="0">
            <a:spAutoFit/>
          </a:bodyPr>
          <a:lstStyle/>
          <a:p>
            <a:pPr algn="ctr"/>
            <a:r>
              <a:rPr lang="en-US" sz="3200" b="1" dirty="0"/>
              <a:t>Avg Sales $/SF – </a:t>
            </a:r>
            <a:r>
              <a:rPr lang="en-US" sz="3200" b="1" dirty="0">
                <a:highlight>
                  <a:srgbClr val="FFFF00"/>
                </a:highlight>
              </a:rPr>
              <a:t>Monthly Average</a:t>
            </a:r>
          </a:p>
        </p:txBody>
      </p:sp>
      <p:sp>
        <p:nvSpPr>
          <p:cNvPr id="6" name="TextBox 5">
            <a:extLst>
              <a:ext uri="{FF2B5EF4-FFF2-40B4-BE49-F238E27FC236}">
                <a16:creationId xmlns:a16="http://schemas.microsoft.com/office/drawing/2014/main" id="{0384E9C0-A182-D169-CB6C-340B00E782D2}"/>
              </a:ext>
            </a:extLst>
          </p:cNvPr>
          <p:cNvSpPr txBox="1"/>
          <p:nvPr/>
        </p:nvSpPr>
        <p:spPr>
          <a:xfrm>
            <a:off x="2282769" y="1544428"/>
            <a:ext cx="835232" cy="415498"/>
          </a:xfrm>
          <a:prstGeom prst="rect">
            <a:avLst/>
          </a:prstGeom>
          <a:noFill/>
        </p:spPr>
        <p:txBody>
          <a:bodyPr wrap="square" rtlCol="0">
            <a:spAutoFit/>
          </a:bodyPr>
          <a:lstStyle/>
          <a:p>
            <a:pPr algn="r"/>
            <a:r>
              <a:rPr lang="en-US" sz="1000" b="1" dirty="0">
                <a:highlight>
                  <a:srgbClr val="FFFF00"/>
                </a:highlight>
              </a:rPr>
              <a:t>May 2022</a:t>
            </a:r>
          </a:p>
          <a:p>
            <a:pPr algn="r"/>
            <a:r>
              <a:rPr lang="en-US" sz="1000" b="1" dirty="0"/>
              <a:t>$274.57</a:t>
            </a:r>
            <a:endParaRPr lang="en-US" sz="1000" b="1" dirty="0">
              <a:highlight>
                <a:srgbClr val="FFFF00"/>
              </a:highlight>
            </a:endParaRPr>
          </a:p>
        </p:txBody>
      </p:sp>
      <p:sp>
        <p:nvSpPr>
          <p:cNvPr id="5" name="TextBox 4">
            <a:extLst>
              <a:ext uri="{FF2B5EF4-FFF2-40B4-BE49-F238E27FC236}">
                <a16:creationId xmlns:a16="http://schemas.microsoft.com/office/drawing/2014/main" id="{4EF85C6C-881F-859D-9C89-D4E19A34B4E4}"/>
              </a:ext>
            </a:extLst>
          </p:cNvPr>
          <p:cNvSpPr txBox="1"/>
          <p:nvPr/>
        </p:nvSpPr>
        <p:spPr>
          <a:xfrm>
            <a:off x="2700385" y="3658575"/>
            <a:ext cx="3836693" cy="1200329"/>
          </a:xfrm>
          <a:prstGeom prst="rect">
            <a:avLst/>
          </a:prstGeom>
          <a:noFill/>
        </p:spPr>
        <p:txBody>
          <a:bodyPr wrap="square" rtlCol="0">
            <a:spAutoFit/>
          </a:bodyPr>
          <a:lstStyle/>
          <a:p>
            <a:pPr algn="ctr"/>
            <a:r>
              <a:rPr lang="en-US" sz="2400" b="1" dirty="0">
                <a:highlight>
                  <a:srgbClr val="FFFF00"/>
                </a:highlight>
              </a:rPr>
              <a:t>Monthly Average Price/SF</a:t>
            </a:r>
          </a:p>
          <a:p>
            <a:pPr algn="ctr"/>
            <a:r>
              <a:rPr lang="en-US" sz="2400" b="1" dirty="0">
                <a:highlight>
                  <a:srgbClr val="FFFF00"/>
                </a:highlight>
              </a:rPr>
              <a:t>Homes Sold Under $1M</a:t>
            </a:r>
          </a:p>
          <a:p>
            <a:pPr algn="ctr"/>
            <a:r>
              <a:rPr lang="en-US" sz="2400" b="1" dirty="0">
                <a:highlight>
                  <a:srgbClr val="FFFF00"/>
                </a:highlight>
              </a:rPr>
              <a:t>90.1% of Sales</a:t>
            </a:r>
          </a:p>
        </p:txBody>
      </p:sp>
      <p:cxnSp>
        <p:nvCxnSpPr>
          <p:cNvPr id="12" name="Straight Arrow Connector 11">
            <a:extLst>
              <a:ext uri="{FF2B5EF4-FFF2-40B4-BE49-F238E27FC236}">
                <a16:creationId xmlns:a16="http://schemas.microsoft.com/office/drawing/2014/main" id="{EBCBEA31-32AA-19AC-9BC5-C34E135B457A}"/>
              </a:ext>
            </a:extLst>
          </p:cNvPr>
          <p:cNvCxnSpPr>
            <a:cxnSpLocks/>
          </p:cNvCxnSpPr>
          <p:nvPr/>
        </p:nvCxnSpPr>
        <p:spPr>
          <a:xfrm>
            <a:off x="2442865" y="2899415"/>
            <a:ext cx="4817645" cy="0"/>
          </a:xfrm>
          <a:prstGeom prst="straightConnector1">
            <a:avLst/>
          </a:prstGeom>
          <a:ln>
            <a:prstDash val="dash"/>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7F83B65C-38F2-F3EF-8FD9-7A0B411262E4}"/>
              </a:ext>
            </a:extLst>
          </p:cNvPr>
          <p:cNvSpPr txBox="1"/>
          <p:nvPr/>
        </p:nvSpPr>
        <p:spPr>
          <a:xfrm>
            <a:off x="1811019" y="2574230"/>
            <a:ext cx="889366" cy="415498"/>
          </a:xfrm>
          <a:prstGeom prst="rect">
            <a:avLst/>
          </a:prstGeom>
          <a:noFill/>
        </p:spPr>
        <p:txBody>
          <a:bodyPr wrap="square" rtlCol="0">
            <a:spAutoFit/>
          </a:bodyPr>
          <a:lstStyle/>
          <a:p>
            <a:r>
              <a:rPr lang="en-US" sz="1000" b="1" dirty="0">
                <a:highlight>
                  <a:srgbClr val="FFFF00"/>
                </a:highlight>
              </a:rPr>
              <a:t>Jan 2022</a:t>
            </a:r>
          </a:p>
          <a:p>
            <a:r>
              <a:rPr lang="en-US" sz="1000" b="1" dirty="0"/>
              <a:t>$247.21</a:t>
            </a:r>
            <a:endParaRPr lang="en-US" sz="1000" b="1" dirty="0">
              <a:highlight>
                <a:srgbClr val="FFFF00"/>
              </a:highlight>
            </a:endParaRPr>
          </a:p>
        </p:txBody>
      </p:sp>
      <p:sp>
        <p:nvSpPr>
          <p:cNvPr id="13" name="TextBox 12">
            <a:extLst>
              <a:ext uri="{FF2B5EF4-FFF2-40B4-BE49-F238E27FC236}">
                <a16:creationId xmlns:a16="http://schemas.microsoft.com/office/drawing/2014/main" id="{CCC88F4F-744B-DD86-5934-B4CF734CB2A5}"/>
              </a:ext>
            </a:extLst>
          </p:cNvPr>
          <p:cNvSpPr txBox="1"/>
          <p:nvPr/>
        </p:nvSpPr>
        <p:spPr>
          <a:xfrm>
            <a:off x="4060104" y="2961425"/>
            <a:ext cx="1140823" cy="369332"/>
          </a:xfrm>
          <a:prstGeom prst="rect">
            <a:avLst/>
          </a:prstGeom>
          <a:noFill/>
        </p:spPr>
        <p:txBody>
          <a:bodyPr wrap="square" rtlCol="0">
            <a:spAutoFit/>
          </a:bodyPr>
          <a:lstStyle/>
          <a:p>
            <a:r>
              <a:rPr lang="en-US" dirty="0"/>
              <a:t>4.5 Years</a:t>
            </a:r>
          </a:p>
        </p:txBody>
      </p:sp>
      <p:cxnSp>
        <p:nvCxnSpPr>
          <p:cNvPr id="19" name="Straight Arrow Connector 18">
            <a:extLst>
              <a:ext uri="{FF2B5EF4-FFF2-40B4-BE49-F238E27FC236}">
                <a16:creationId xmlns:a16="http://schemas.microsoft.com/office/drawing/2014/main" id="{E3F396A6-D50B-0E0C-F32C-86027E9B6082}"/>
              </a:ext>
            </a:extLst>
          </p:cNvPr>
          <p:cNvCxnSpPr/>
          <p:nvPr/>
        </p:nvCxnSpPr>
        <p:spPr>
          <a:xfrm flipV="1">
            <a:off x="6305550" y="2961425"/>
            <a:ext cx="0" cy="2675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D1303DEE-3FE6-DAAC-DDC0-C19E4B682747}"/>
              </a:ext>
            </a:extLst>
          </p:cNvPr>
          <p:cNvSpPr txBox="1"/>
          <p:nvPr/>
        </p:nvSpPr>
        <p:spPr>
          <a:xfrm>
            <a:off x="5905500" y="3210126"/>
            <a:ext cx="800100" cy="276999"/>
          </a:xfrm>
          <a:prstGeom prst="rect">
            <a:avLst/>
          </a:prstGeom>
          <a:noFill/>
        </p:spPr>
        <p:txBody>
          <a:bodyPr wrap="square" rtlCol="0">
            <a:spAutoFit/>
          </a:bodyPr>
          <a:lstStyle/>
          <a:p>
            <a:r>
              <a:rPr lang="en-US" sz="1200" dirty="0"/>
              <a:t>Jul 2025</a:t>
            </a:r>
          </a:p>
        </p:txBody>
      </p:sp>
      <p:sp>
        <p:nvSpPr>
          <p:cNvPr id="3" name="TextBox 2">
            <a:extLst>
              <a:ext uri="{FF2B5EF4-FFF2-40B4-BE49-F238E27FC236}">
                <a16:creationId xmlns:a16="http://schemas.microsoft.com/office/drawing/2014/main" id="{C474D551-4B98-EBD1-C458-AE5BDE3F0062}"/>
              </a:ext>
            </a:extLst>
          </p:cNvPr>
          <p:cNvSpPr txBox="1"/>
          <p:nvPr/>
        </p:nvSpPr>
        <p:spPr>
          <a:xfrm>
            <a:off x="7260510" y="2343979"/>
            <a:ext cx="3078035" cy="369332"/>
          </a:xfrm>
          <a:prstGeom prst="rect">
            <a:avLst/>
          </a:prstGeom>
          <a:noFill/>
        </p:spPr>
        <p:txBody>
          <a:bodyPr wrap="square" rtlCol="0">
            <a:spAutoFit/>
          </a:bodyPr>
          <a:lstStyle/>
          <a:p>
            <a:r>
              <a:rPr lang="en-US" dirty="0">
                <a:highlight>
                  <a:srgbClr val="FFFF00"/>
                </a:highlight>
              </a:rPr>
              <a:t>Jun = 5 of 21 Closing Days</a:t>
            </a:r>
          </a:p>
        </p:txBody>
      </p:sp>
      <p:pic>
        <p:nvPicPr>
          <p:cNvPr id="10" name="Picture 9">
            <a:extLst>
              <a:ext uri="{FF2B5EF4-FFF2-40B4-BE49-F238E27FC236}">
                <a16:creationId xmlns:a16="http://schemas.microsoft.com/office/drawing/2014/main" id="{B2406EEB-C77D-FC0E-641D-12EF8995C6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64596" y="2713311"/>
            <a:ext cx="1651998" cy="703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2962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D3408-153D-3217-3456-3C1733BC58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B3C43E-B855-0756-985D-C514BD35208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5BE982E-5626-509F-5667-28D0EA9F289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82E49D22-AC2A-8F3E-DC92-15B849A4951D}"/>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SALES</a:t>
            </a:r>
          </a:p>
        </p:txBody>
      </p:sp>
      <p:pic>
        <p:nvPicPr>
          <p:cNvPr id="12" name="Picture 11">
            <a:extLst>
              <a:ext uri="{FF2B5EF4-FFF2-40B4-BE49-F238E27FC236}">
                <a16:creationId xmlns:a16="http://schemas.microsoft.com/office/drawing/2014/main" id="{1211B2D2-C958-FFEA-E467-B0C393CBCC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6223" y="774108"/>
            <a:ext cx="8118137" cy="5442443"/>
          </a:xfrm>
          <a:prstGeom prst="rect">
            <a:avLst/>
          </a:prstGeom>
        </p:spPr>
      </p:pic>
      <p:pic>
        <p:nvPicPr>
          <p:cNvPr id="5" name="Picture 4" descr="The image shows a table with four options: All, HUD, Normal, REO, and Short.&#10;&#10;AI-generated content may be incorrect.">
            <a:extLst>
              <a:ext uri="{FF2B5EF4-FFF2-40B4-BE49-F238E27FC236}">
                <a16:creationId xmlns:a16="http://schemas.microsoft.com/office/drawing/2014/main" id="{4958DB7C-A09B-5181-59EA-2AA64CA1E166}"/>
              </a:ext>
            </a:extLst>
          </p:cNvPr>
          <p:cNvPicPr>
            <a:picLocks noChangeAspect="1"/>
          </p:cNvPicPr>
          <p:nvPr/>
        </p:nvPicPr>
        <p:blipFill>
          <a:blip r:embed="rId4"/>
          <a:stretch>
            <a:fillRect/>
          </a:stretch>
        </p:blipFill>
        <p:spPr>
          <a:xfrm>
            <a:off x="8588213" y="2347276"/>
            <a:ext cx="1628113" cy="179800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4FDD2B76-719C-83D0-F72A-61B0B340D2B1}"/>
              </a:ext>
            </a:extLst>
          </p:cNvPr>
          <p:cNvSpPr txBox="1"/>
          <p:nvPr/>
        </p:nvSpPr>
        <p:spPr>
          <a:xfrm>
            <a:off x="5060168" y="1868349"/>
            <a:ext cx="3041111" cy="707886"/>
          </a:xfrm>
          <a:prstGeom prst="rect">
            <a:avLst/>
          </a:prstGeom>
          <a:noFill/>
        </p:spPr>
        <p:txBody>
          <a:bodyPr wrap="square" rtlCol="0">
            <a:spAutoFit/>
          </a:bodyPr>
          <a:lstStyle/>
          <a:p>
            <a:pPr algn="r"/>
            <a:r>
              <a:rPr lang="en-US" sz="2000" b="1" dirty="0">
                <a:highlight>
                  <a:srgbClr val="FFFF00"/>
                </a:highlight>
              </a:rPr>
              <a:t>DISTRESSED SALES</a:t>
            </a:r>
          </a:p>
          <a:p>
            <a:pPr algn="r"/>
            <a:r>
              <a:rPr lang="en-US" sz="2000" b="1" dirty="0">
                <a:highlight>
                  <a:srgbClr val="FFFF00"/>
                </a:highlight>
              </a:rPr>
              <a:t>1.8% of Total MLS Sales</a:t>
            </a:r>
          </a:p>
        </p:txBody>
      </p:sp>
      <p:sp>
        <p:nvSpPr>
          <p:cNvPr id="2" name="TextBox 1">
            <a:extLst>
              <a:ext uri="{FF2B5EF4-FFF2-40B4-BE49-F238E27FC236}">
                <a16:creationId xmlns:a16="http://schemas.microsoft.com/office/drawing/2014/main" id="{D4B908CF-3028-4440-5F62-42FA5F04977B}"/>
              </a:ext>
            </a:extLst>
          </p:cNvPr>
          <p:cNvSpPr txBox="1"/>
          <p:nvPr/>
        </p:nvSpPr>
        <p:spPr>
          <a:xfrm>
            <a:off x="2559670" y="4272832"/>
            <a:ext cx="765313" cy="369332"/>
          </a:xfrm>
          <a:prstGeom prst="rect">
            <a:avLst/>
          </a:prstGeom>
          <a:noFill/>
        </p:spPr>
        <p:txBody>
          <a:bodyPr wrap="square" rtlCol="0">
            <a:spAutoFit/>
          </a:bodyPr>
          <a:lstStyle/>
          <a:p>
            <a:r>
              <a:rPr lang="en-US" dirty="0"/>
              <a:t>May</a:t>
            </a:r>
          </a:p>
        </p:txBody>
      </p:sp>
      <p:sp>
        <p:nvSpPr>
          <p:cNvPr id="4" name="TextBox 3">
            <a:extLst>
              <a:ext uri="{FF2B5EF4-FFF2-40B4-BE49-F238E27FC236}">
                <a16:creationId xmlns:a16="http://schemas.microsoft.com/office/drawing/2014/main" id="{A0508A3F-8FCD-57A4-4686-762F08890BCB}"/>
              </a:ext>
            </a:extLst>
          </p:cNvPr>
          <p:cNvSpPr txBox="1"/>
          <p:nvPr/>
        </p:nvSpPr>
        <p:spPr>
          <a:xfrm>
            <a:off x="3913946" y="3496768"/>
            <a:ext cx="765313" cy="369332"/>
          </a:xfrm>
          <a:prstGeom prst="rect">
            <a:avLst/>
          </a:prstGeom>
          <a:noFill/>
        </p:spPr>
        <p:txBody>
          <a:bodyPr wrap="square" rtlCol="0">
            <a:spAutoFit/>
          </a:bodyPr>
          <a:lstStyle/>
          <a:p>
            <a:r>
              <a:rPr lang="en-US" dirty="0"/>
              <a:t>May</a:t>
            </a:r>
          </a:p>
        </p:txBody>
      </p:sp>
      <p:sp>
        <p:nvSpPr>
          <p:cNvPr id="9" name="TextBox 8">
            <a:extLst>
              <a:ext uri="{FF2B5EF4-FFF2-40B4-BE49-F238E27FC236}">
                <a16:creationId xmlns:a16="http://schemas.microsoft.com/office/drawing/2014/main" id="{0880B725-13AE-ACC2-FFC4-B600779B8600}"/>
              </a:ext>
            </a:extLst>
          </p:cNvPr>
          <p:cNvSpPr txBox="1"/>
          <p:nvPr/>
        </p:nvSpPr>
        <p:spPr>
          <a:xfrm>
            <a:off x="5330687" y="4169698"/>
            <a:ext cx="765313" cy="369332"/>
          </a:xfrm>
          <a:prstGeom prst="rect">
            <a:avLst/>
          </a:prstGeom>
          <a:noFill/>
        </p:spPr>
        <p:txBody>
          <a:bodyPr wrap="square" rtlCol="0">
            <a:spAutoFit/>
          </a:bodyPr>
          <a:lstStyle/>
          <a:p>
            <a:r>
              <a:rPr lang="en-US" dirty="0"/>
              <a:t>May</a:t>
            </a:r>
          </a:p>
        </p:txBody>
      </p:sp>
      <p:sp>
        <p:nvSpPr>
          <p:cNvPr id="10" name="TextBox 9">
            <a:extLst>
              <a:ext uri="{FF2B5EF4-FFF2-40B4-BE49-F238E27FC236}">
                <a16:creationId xmlns:a16="http://schemas.microsoft.com/office/drawing/2014/main" id="{3DFD1966-3C0C-1CDF-A2FA-34CDC2D11E06}"/>
              </a:ext>
            </a:extLst>
          </p:cNvPr>
          <p:cNvSpPr txBox="1"/>
          <p:nvPr/>
        </p:nvSpPr>
        <p:spPr>
          <a:xfrm>
            <a:off x="6700309" y="3408200"/>
            <a:ext cx="765313" cy="369332"/>
          </a:xfrm>
          <a:prstGeom prst="rect">
            <a:avLst/>
          </a:prstGeom>
          <a:noFill/>
        </p:spPr>
        <p:txBody>
          <a:bodyPr wrap="square" rtlCol="0">
            <a:spAutoFit/>
          </a:bodyPr>
          <a:lstStyle/>
          <a:p>
            <a:r>
              <a:rPr lang="en-US" dirty="0"/>
              <a:t>May</a:t>
            </a:r>
          </a:p>
        </p:txBody>
      </p:sp>
      <p:sp>
        <p:nvSpPr>
          <p:cNvPr id="11" name="TextBox 10">
            <a:extLst>
              <a:ext uri="{FF2B5EF4-FFF2-40B4-BE49-F238E27FC236}">
                <a16:creationId xmlns:a16="http://schemas.microsoft.com/office/drawing/2014/main" id="{B2E55965-2260-33B5-5356-5BB9C55AC409}"/>
              </a:ext>
            </a:extLst>
          </p:cNvPr>
          <p:cNvSpPr txBox="1"/>
          <p:nvPr/>
        </p:nvSpPr>
        <p:spPr>
          <a:xfrm>
            <a:off x="8052147" y="1671234"/>
            <a:ext cx="590869" cy="369332"/>
          </a:xfrm>
          <a:prstGeom prst="rect">
            <a:avLst/>
          </a:prstGeom>
          <a:solidFill>
            <a:schemeClr val="bg1"/>
          </a:solidFill>
          <a:effectLst>
            <a:softEdge rad="76200"/>
          </a:effectLst>
        </p:spPr>
        <p:txBody>
          <a:bodyPr wrap="square" rtlCol="0">
            <a:spAutoFit/>
          </a:bodyPr>
          <a:lstStyle/>
          <a:p>
            <a:r>
              <a:rPr lang="en-US" dirty="0"/>
              <a:t>May</a:t>
            </a:r>
          </a:p>
        </p:txBody>
      </p:sp>
      <p:cxnSp>
        <p:nvCxnSpPr>
          <p:cNvPr id="13" name="Straight Arrow Connector 12">
            <a:extLst>
              <a:ext uri="{FF2B5EF4-FFF2-40B4-BE49-F238E27FC236}">
                <a16:creationId xmlns:a16="http://schemas.microsoft.com/office/drawing/2014/main" id="{F395CE3A-1FA3-4EFC-A680-6D84AB956D09}"/>
              </a:ext>
            </a:extLst>
          </p:cNvPr>
          <p:cNvCxnSpPr>
            <a:cxnSpLocks/>
          </p:cNvCxnSpPr>
          <p:nvPr/>
        </p:nvCxnSpPr>
        <p:spPr>
          <a:xfrm flipV="1">
            <a:off x="7082966" y="2157000"/>
            <a:ext cx="1246011" cy="1620532"/>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AD1683-37ED-570E-D1DD-7F9671E759D6}"/>
              </a:ext>
            </a:extLst>
          </p:cNvPr>
          <p:cNvSpPr txBox="1"/>
          <p:nvPr/>
        </p:nvSpPr>
        <p:spPr>
          <a:xfrm>
            <a:off x="8466880" y="1642717"/>
            <a:ext cx="1619476" cy="646331"/>
          </a:xfrm>
          <a:prstGeom prst="rect">
            <a:avLst/>
          </a:prstGeom>
          <a:noFill/>
        </p:spPr>
        <p:txBody>
          <a:bodyPr wrap="square" rtlCol="0">
            <a:spAutoFit/>
          </a:bodyPr>
          <a:lstStyle/>
          <a:p>
            <a:r>
              <a:rPr lang="en-US" b="1" dirty="0">
                <a:highlight>
                  <a:srgbClr val="FFFF00"/>
                </a:highlight>
              </a:rPr>
              <a:t>+78%</a:t>
            </a:r>
          </a:p>
          <a:p>
            <a:r>
              <a:rPr lang="en-US" b="1" dirty="0">
                <a:highlight>
                  <a:srgbClr val="FFFF00"/>
                </a:highlight>
              </a:rPr>
              <a:t>In 1 year</a:t>
            </a:r>
          </a:p>
        </p:txBody>
      </p:sp>
      <p:sp>
        <p:nvSpPr>
          <p:cNvPr id="15" name="TextBox 14">
            <a:extLst>
              <a:ext uri="{FF2B5EF4-FFF2-40B4-BE49-F238E27FC236}">
                <a16:creationId xmlns:a16="http://schemas.microsoft.com/office/drawing/2014/main" id="{2ED1B204-3FC1-39B7-EAD3-3B54FFE2CBA6}"/>
              </a:ext>
            </a:extLst>
          </p:cNvPr>
          <p:cNvSpPr txBox="1"/>
          <p:nvPr/>
        </p:nvSpPr>
        <p:spPr>
          <a:xfrm>
            <a:off x="1121885" y="4457498"/>
            <a:ext cx="765313" cy="369332"/>
          </a:xfrm>
          <a:prstGeom prst="rect">
            <a:avLst/>
          </a:prstGeom>
          <a:noFill/>
        </p:spPr>
        <p:txBody>
          <a:bodyPr wrap="square" rtlCol="0">
            <a:spAutoFit/>
          </a:bodyPr>
          <a:lstStyle/>
          <a:p>
            <a:r>
              <a:rPr lang="en-US" dirty="0"/>
              <a:t>May</a:t>
            </a:r>
          </a:p>
        </p:txBody>
      </p:sp>
    </p:spTree>
    <p:extLst>
      <p:ext uri="{BB962C8B-B14F-4D97-AF65-F5344CB8AC3E}">
        <p14:creationId xmlns:p14="http://schemas.microsoft.com/office/powerpoint/2010/main" val="1737254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C13EC-B5AF-2324-51E1-F723C6AC9E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5D465C-0D06-BBFD-3C28-E6EC948254E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EF62454D-AFA0-3DD2-920A-F6ACCECB809D}"/>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BE12824F-720B-AEEE-4ED4-9AA9C3A5035F}"/>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SALES</a:t>
            </a:r>
          </a:p>
        </p:txBody>
      </p:sp>
      <p:pic>
        <p:nvPicPr>
          <p:cNvPr id="12" name="Picture 11">
            <a:extLst>
              <a:ext uri="{FF2B5EF4-FFF2-40B4-BE49-F238E27FC236}">
                <a16:creationId xmlns:a16="http://schemas.microsoft.com/office/drawing/2014/main" id="{51C67D2F-CD14-5F5C-98B0-BEB9EDC0137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5405" y="803904"/>
            <a:ext cx="8119774" cy="5382850"/>
          </a:xfrm>
          <a:prstGeom prst="rect">
            <a:avLst/>
          </a:prstGeom>
        </p:spPr>
      </p:pic>
      <p:sp>
        <p:nvSpPr>
          <p:cNvPr id="20" name="TextBox 19">
            <a:extLst>
              <a:ext uri="{FF2B5EF4-FFF2-40B4-BE49-F238E27FC236}">
                <a16:creationId xmlns:a16="http://schemas.microsoft.com/office/drawing/2014/main" id="{9F5D4FB2-A1BB-90B0-E003-80FC83BC8EA6}"/>
              </a:ext>
            </a:extLst>
          </p:cNvPr>
          <p:cNvSpPr txBox="1"/>
          <p:nvPr/>
        </p:nvSpPr>
        <p:spPr>
          <a:xfrm>
            <a:off x="8485179" y="5510489"/>
            <a:ext cx="590869" cy="369332"/>
          </a:xfrm>
          <a:prstGeom prst="rect">
            <a:avLst/>
          </a:prstGeom>
          <a:noFill/>
        </p:spPr>
        <p:txBody>
          <a:bodyPr wrap="square" rtlCol="0">
            <a:spAutoFit/>
          </a:bodyPr>
          <a:lstStyle/>
          <a:p>
            <a:r>
              <a:rPr lang="en-US" dirty="0">
                <a:highlight>
                  <a:srgbClr val="FFFF00"/>
                </a:highlight>
              </a:rPr>
              <a:t>123</a:t>
            </a:r>
          </a:p>
        </p:txBody>
      </p:sp>
      <p:pic>
        <p:nvPicPr>
          <p:cNvPr id="5" name="Picture 4" descr="The image shows a table with four options: All, HUD, Normal, REO, and Short.&#10;&#10;AI-generated content may be incorrect.">
            <a:extLst>
              <a:ext uri="{FF2B5EF4-FFF2-40B4-BE49-F238E27FC236}">
                <a16:creationId xmlns:a16="http://schemas.microsoft.com/office/drawing/2014/main" id="{6FD5369B-B5E7-6A97-2489-35F86261B595}"/>
              </a:ext>
            </a:extLst>
          </p:cNvPr>
          <p:cNvPicPr>
            <a:picLocks noChangeAspect="1"/>
          </p:cNvPicPr>
          <p:nvPr/>
        </p:nvPicPr>
        <p:blipFill>
          <a:blip r:embed="rId4"/>
          <a:stretch>
            <a:fillRect/>
          </a:stretch>
        </p:blipFill>
        <p:spPr>
          <a:xfrm>
            <a:off x="8588213" y="2347276"/>
            <a:ext cx="1628113" cy="1798004"/>
          </a:xfrm>
          <a:prstGeom prst="rect">
            <a:avLst/>
          </a:prstGeom>
          <a:ln>
            <a:noFill/>
          </a:ln>
          <a:effectLst>
            <a:outerShdw blurRad="292100" dist="139700" dir="2700000" algn="tl" rotWithShape="0">
              <a:srgbClr val="333333">
                <a:alpha val="65000"/>
              </a:srgbClr>
            </a:outerShdw>
          </a:effectLst>
        </p:spPr>
      </p:pic>
      <p:cxnSp>
        <p:nvCxnSpPr>
          <p:cNvPr id="4" name="Straight Arrow Connector 3">
            <a:extLst>
              <a:ext uri="{FF2B5EF4-FFF2-40B4-BE49-F238E27FC236}">
                <a16:creationId xmlns:a16="http://schemas.microsoft.com/office/drawing/2014/main" id="{337C3A98-B1CD-DFCD-A958-CE748BEA7983}"/>
              </a:ext>
            </a:extLst>
          </p:cNvPr>
          <p:cNvCxnSpPr>
            <a:cxnSpLocks/>
          </p:cNvCxnSpPr>
          <p:nvPr/>
        </p:nvCxnSpPr>
        <p:spPr>
          <a:xfrm>
            <a:off x="8447079" y="5014751"/>
            <a:ext cx="0" cy="68992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B39AABC9-3306-5360-3E22-96EF6A9CF1C0}"/>
              </a:ext>
            </a:extLst>
          </p:cNvPr>
          <p:cNvSpPr txBox="1"/>
          <p:nvPr/>
        </p:nvSpPr>
        <p:spPr>
          <a:xfrm>
            <a:off x="7680960" y="4389120"/>
            <a:ext cx="1296550" cy="646331"/>
          </a:xfrm>
          <a:prstGeom prst="rect">
            <a:avLst/>
          </a:prstGeom>
          <a:noFill/>
        </p:spPr>
        <p:txBody>
          <a:bodyPr wrap="square" rtlCol="0">
            <a:spAutoFit/>
          </a:bodyPr>
          <a:lstStyle/>
          <a:p>
            <a:pPr algn="ctr"/>
            <a:r>
              <a:rPr lang="en-US" b="1" dirty="0"/>
              <a:t>You are here.</a:t>
            </a:r>
          </a:p>
        </p:txBody>
      </p:sp>
    </p:spTree>
    <p:extLst>
      <p:ext uri="{BB962C8B-B14F-4D97-AF65-F5344CB8AC3E}">
        <p14:creationId xmlns:p14="http://schemas.microsoft.com/office/powerpoint/2010/main" val="1832929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C8176-DF37-7F6F-2950-952B986DF7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56B6C4-420F-CB08-5951-0896AFA2C91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1297CB2-1F2F-6331-33C6-90BF46D4FBD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1EE4B96B-D04B-2FFD-2D95-C2693AE40EBF}"/>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SALES</a:t>
            </a:r>
          </a:p>
        </p:txBody>
      </p:sp>
      <p:pic>
        <p:nvPicPr>
          <p:cNvPr id="8" name="Picture 7">
            <a:extLst>
              <a:ext uri="{FF2B5EF4-FFF2-40B4-BE49-F238E27FC236}">
                <a16:creationId xmlns:a16="http://schemas.microsoft.com/office/drawing/2014/main" id="{55C876E5-6F4C-8F3D-9A8D-7C724ADFB33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6546" y="653072"/>
            <a:ext cx="8500794" cy="5744646"/>
          </a:xfrm>
          <a:prstGeom prst="rect">
            <a:avLst/>
          </a:prstGeom>
        </p:spPr>
      </p:pic>
      <p:sp>
        <p:nvSpPr>
          <p:cNvPr id="2" name="TextBox 1">
            <a:extLst>
              <a:ext uri="{FF2B5EF4-FFF2-40B4-BE49-F238E27FC236}">
                <a16:creationId xmlns:a16="http://schemas.microsoft.com/office/drawing/2014/main" id="{DF9EB008-E672-EA44-86CA-A03CEC3147D0}"/>
              </a:ext>
            </a:extLst>
          </p:cNvPr>
          <p:cNvSpPr txBox="1"/>
          <p:nvPr/>
        </p:nvSpPr>
        <p:spPr>
          <a:xfrm>
            <a:off x="2663687" y="1679713"/>
            <a:ext cx="4035287" cy="461665"/>
          </a:xfrm>
          <a:prstGeom prst="rect">
            <a:avLst/>
          </a:prstGeom>
          <a:noFill/>
        </p:spPr>
        <p:txBody>
          <a:bodyPr wrap="square" rtlCol="0">
            <a:spAutoFit/>
          </a:bodyPr>
          <a:lstStyle/>
          <a:p>
            <a:pPr algn="ctr"/>
            <a:r>
              <a:rPr lang="en-US" sz="2400" b="1" dirty="0">
                <a:highlight>
                  <a:srgbClr val="FFFF00"/>
                </a:highlight>
              </a:rPr>
              <a:t>MAY SALES TO DATE</a:t>
            </a:r>
          </a:p>
        </p:txBody>
      </p:sp>
      <p:sp>
        <p:nvSpPr>
          <p:cNvPr id="4" name="TextBox 3">
            <a:extLst>
              <a:ext uri="{FF2B5EF4-FFF2-40B4-BE49-F238E27FC236}">
                <a16:creationId xmlns:a16="http://schemas.microsoft.com/office/drawing/2014/main" id="{C63A4442-046B-88ED-BF87-C8E16248C854}"/>
              </a:ext>
            </a:extLst>
          </p:cNvPr>
          <p:cNvSpPr txBox="1"/>
          <p:nvPr/>
        </p:nvSpPr>
        <p:spPr>
          <a:xfrm>
            <a:off x="7440344" y="1852742"/>
            <a:ext cx="805070" cy="369332"/>
          </a:xfrm>
          <a:prstGeom prst="rect">
            <a:avLst/>
          </a:prstGeom>
          <a:noFill/>
        </p:spPr>
        <p:txBody>
          <a:bodyPr wrap="square" rtlCol="0">
            <a:spAutoFit/>
          </a:bodyPr>
          <a:lstStyle/>
          <a:p>
            <a:r>
              <a:rPr lang="en-US" b="1" dirty="0">
                <a:solidFill>
                  <a:srgbClr val="789ABC"/>
                </a:solidFill>
              </a:rPr>
              <a:t>2026</a:t>
            </a:r>
          </a:p>
        </p:txBody>
      </p:sp>
      <p:sp>
        <p:nvSpPr>
          <p:cNvPr id="5" name="TextBox 4">
            <a:extLst>
              <a:ext uri="{FF2B5EF4-FFF2-40B4-BE49-F238E27FC236}">
                <a16:creationId xmlns:a16="http://schemas.microsoft.com/office/drawing/2014/main" id="{DA2A8D2D-9DB9-E46E-E7BD-924EA5C59FCA}"/>
              </a:ext>
            </a:extLst>
          </p:cNvPr>
          <p:cNvSpPr txBox="1"/>
          <p:nvPr/>
        </p:nvSpPr>
        <p:spPr>
          <a:xfrm>
            <a:off x="8453699" y="2141378"/>
            <a:ext cx="805070" cy="369332"/>
          </a:xfrm>
          <a:prstGeom prst="rect">
            <a:avLst/>
          </a:prstGeom>
          <a:noFill/>
        </p:spPr>
        <p:txBody>
          <a:bodyPr wrap="square" rtlCol="0">
            <a:spAutoFit/>
          </a:bodyPr>
          <a:lstStyle/>
          <a:p>
            <a:r>
              <a:rPr lang="en-US" b="1" dirty="0">
                <a:solidFill>
                  <a:srgbClr val="FFCF9F"/>
                </a:solidFill>
              </a:rPr>
              <a:t>2025</a:t>
            </a:r>
          </a:p>
        </p:txBody>
      </p:sp>
      <p:sp>
        <p:nvSpPr>
          <p:cNvPr id="9" name="TextBox 8">
            <a:extLst>
              <a:ext uri="{FF2B5EF4-FFF2-40B4-BE49-F238E27FC236}">
                <a16:creationId xmlns:a16="http://schemas.microsoft.com/office/drawing/2014/main" id="{995A0AF8-F129-C9AA-AE4C-8B90650B6DA1}"/>
              </a:ext>
            </a:extLst>
          </p:cNvPr>
          <p:cNvSpPr txBox="1"/>
          <p:nvPr/>
        </p:nvSpPr>
        <p:spPr>
          <a:xfrm>
            <a:off x="8375705" y="1509384"/>
            <a:ext cx="805070" cy="369332"/>
          </a:xfrm>
          <a:prstGeom prst="rect">
            <a:avLst/>
          </a:prstGeom>
          <a:noFill/>
        </p:spPr>
        <p:txBody>
          <a:bodyPr wrap="square" rtlCol="0">
            <a:spAutoFit/>
          </a:bodyPr>
          <a:lstStyle/>
          <a:p>
            <a:r>
              <a:rPr lang="en-US" b="1" dirty="0">
                <a:solidFill>
                  <a:srgbClr val="F5ECE2"/>
                </a:solidFill>
              </a:rPr>
              <a:t>2023</a:t>
            </a:r>
          </a:p>
        </p:txBody>
      </p:sp>
      <p:sp>
        <p:nvSpPr>
          <p:cNvPr id="10" name="TextBox 9">
            <a:extLst>
              <a:ext uri="{FF2B5EF4-FFF2-40B4-BE49-F238E27FC236}">
                <a16:creationId xmlns:a16="http://schemas.microsoft.com/office/drawing/2014/main" id="{ED17781E-4852-91E5-011A-86711BB3565F}"/>
              </a:ext>
            </a:extLst>
          </p:cNvPr>
          <p:cNvSpPr txBox="1"/>
          <p:nvPr/>
        </p:nvSpPr>
        <p:spPr>
          <a:xfrm>
            <a:off x="8428261" y="1825381"/>
            <a:ext cx="805070" cy="369332"/>
          </a:xfrm>
          <a:prstGeom prst="rect">
            <a:avLst/>
          </a:prstGeom>
          <a:noFill/>
        </p:spPr>
        <p:txBody>
          <a:bodyPr wrap="square" rtlCol="0">
            <a:spAutoFit/>
          </a:bodyPr>
          <a:lstStyle/>
          <a:p>
            <a:r>
              <a:rPr lang="en-US" b="1" dirty="0">
                <a:solidFill>
                  <a:srgbClr val="EDF1F4"/>
                </a:solidFill>
              </a:rPr>
              <a:t>2024</a:t>
            </a:r>
          </a:p>
        </p:txBody>
      </p:sp>
      <p:sp>
        <p:nvSpPr>
          <p:cNvPr id="11" name="TextBox 10">
            <a:extLst>
              <a:ext uri="{FF2B5EF4-FFF2-40B4-BE49-F238E27FC236}">
                <a16:creationId xmlns:a16="http://schemas.microsoft.com/office/drawing/2014/main" id="{E41E6F3A-C899-CEDD-FDAD-637491D26DB2}"/>
              </a:ext>
            </a:extLst>
          </p:cNvPr>
          <p:cNvSpPr txBox="1"/>
          <p:nvPr/>
        </p:nvSpPr>
        <p:spPr>
          <a:xfrm>
            <a:off x="8451988" y="1875469"/>
            <a:ext cx="715463" cy="307777"/>
          </a:xfrm>
          <a:prstGeom prst="rect">
            <a:avLst/>
          </a:prstGeom>
          <a:noFill/>
        </p:spPr>
        <p:txBody>
          <a:bodyPr wrap="square" rtlCol="0">
            <a:spAutoFit/>
          </a:bodyPr>
          <a:lstStyle/>
          <a:p>
            <a:r>
              <a:rPr lang="en-US" sz="1400" b="1" dirty="0">
                <a:highlight>
                  <a:srgbClr val="FFFF00"/>
                </a:highlight>
              </a:rPr>
              <a:t>+4.0%</a:t>
            </a:r>
          </a:p>
        </p:txBody>
      </p:sp>
    </p:spTree>
    <p:extLst>
      <p:ext uri="{BB962C8B-B14F-4D97-AF65-F5344CB8AC3E}">
        <p14:creationId xmlns:p14="http://schemas.microsoft.com/office/powerpoint/2010/main" val="1324796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A0932-6BB3-40F9-8011-55333CAD45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211E67-9901-30FC-4173-ED621A260EC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9DC7E311-FE21-086C-AAC9-A4775C4D7CD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1D775CD2-3AB0-CF7A-F74B-F4BB158DFD91}"/>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ARMLS # SALES BY PRICE RANGE</a:t>
            </a:r>
          </a:p>
        </p:txBody>
      </p:sp>
      <p:graphicFrame>
        <p:nvGraphicFramePr>
          <p:cNvPr id="2" name="Table 1">
            <a:extLst>
              <a:ext uri="{FF2B5EF4-FFF2-40B4-BE49-F238E27FC236}">
                <a16:creationId xmlns:a16="http://schemas.microsoft.com/office/drawing/2014/main" id="{3A91BAE1-DE1C-F15E-25A3-611CB90B9C3F}"/>
              </a:ext>
            </a:extLst>
          </p:cNvPr>
          <p:cNvGraphicFramePr>
            <a:graphicFrameLocks noGrp="1"/>
          </p:cNvGraphicFramePr>
          <p:nvPr>
            <p:extLst>
              <p:ext uri="{D42A27DB-BD31-4B8C-83A1-F6EECF244321}">
                <p14:modId xmlns:p14="http://schemas.microsoft.com/office/powerpoint/2010/main" val="2730948324"/>
              </p:ext>
            </p:extLst>
          </p:nvPr>
        </p:nvGraphicFramePr>
        <p:xfrm>
          <a:off x="1524647" y="719750"/>
          <a:ext cx="6666757" cy="4866640"/>
        </p:xfrm>
        <a:graphic>
          <a:graphicData uri="http://schemas.openxmlformats.org/drawingml/2006/table">
            <a:tbl>
              <a:tblPr firstRow="1" bandRow="1">
                <a:tableStyleId>{2D5ABB26-0587-4C30-8999-92F81FD0307C}</a:tableStyleId>
              </a:tblPr>
              <a:tblGrid>
                <a:gridCol w="1419521">
                  <a:extLst>
                    <a:ext uri="{9D8B030D-6E8A-4147-A177-3AD203B41FA5}">
                      <a16:colId xmlns:a16="http://schemas.microsoft.com/office/drawing/2014/main" val="3648232752"/>
                    </a:ext>
                  </a:extLst>
                </a:gridCol>
                <a:gridCol w="1152938">
                  <a:extLst>
                    <a:ext uri="{9D8B030D-6E8A-4147-A177-3AD203B41FA5}">
                      <a16:colId xmlns:a16="http://schemas.microsoft.com/office/drawing/2014/main" val="3216964023"/>
                    </a:ext>
                  </a:extLst>
                </a:gridCol>
                <a:gridCol w="1447480">
                  <a:extLst>
                    <a:ext uri="{9D8B030D-6E8A-4147-A177-3AD203B41FA5}">
                      <a16:colId xmlns:a16="http://schemas.microsoft.com/office/drawing/2014/main" val="105859794"/>
                    </a:ext>
                  </a:extLst>
                </a:gridCol>
                <a:gridCol w="1323409">
                  <a:extLst>
                    <a:ext uri="{9D8B030D-6E8A-4147-A177-3AD203B41FA5}">
                      <a16:colId xmlns:a16="http://schemas.microsoft.com/office/drawing/2014/main" val="2785041865"/>
                    </a:ext>
                  </a:extLst>
                </a:gridCol>
                <a:gridCol w="1323409">
                  <a:extLst>
                    <a:ext uri="{9D8B030D-6E8A-4147-A177-3AD203B41FA5}">
                      <a16:colId xmlns:a16="http://schemas.microsoft.com/office/drawing/2014/main" val="676238009"/>
                    </a:ext>
                  </a:extLst>
                </a:gridCol>
              </a:tblGrid>
              <a:tr h="370840">
                <a:tc>
                  <a:txBody>
                    <a:bodyPr/>
                    <a:lstStyle/>
                    <a:p>
                      <a:r>
                        <a:rPr lang="en-US" sz="1600" dirty="0"/>
                        <a:t>Price Range</a:t>
                      </a:r>
                    </a:p>
                  </a:txBody>
                  <a:tcPr>
                    <a:solidFill>
                      <a:schemeClr val="accent3">
                        <a:lumMod val="60000"/>
                        <a:lumOff val="40000"/>
                      </a:schemeClr>
                    </a:solidFill>
                  </a:tcPr>
                </a:tc>
                <a:tc>
                  <a:txBody>
                    <a:bodyPr/>
                    <a:lstStyle/>
                    <a:p>
                      <a:pPr algn="ctr"/>
                      <a:r>
                        <a:rPr lang="en-US" sz="1600" dirty="0"/>
                        <a:t>2025 May Count</a:t>
                      </a:r>
                    </a:p>
                  </a:txBody>
                  <a:tcPr>
                    <a:solidFill>
                      <a:schemeClr val="accent3">
                        <a:lumMod val="60000"/>
                        <a:lumOff val="40000"/>
                      </a:schemeClr>
                    </a:solidFill>
                  </a:tcPr>
                </a:tc>
                <a:tc>
                  <a:txBody>
                    <a:bodyPr/>
                    <a:lstStyle/>
                    <a:p>
                      <a:pPr algn="ctr"/>
                      <a:r>
                        <a:rPr lang="en-US" sz="1600" dirty="0"/>
                        <a:t>2026 May</a:t>
                      </a:r>
                    </a:p>
                    <a:p>
                      <a:pPr algn="ctr"/>
                      <a:r>
                        <a:rPr lang="en-US" sz="1600" dirty="0"/>
                        <a:t>Count</a:t>
                      </a:r>
                    </a:p>
                  </a:txBody>
                  <a:tcPr>
                    <a:solidFill>
                      <a:schemeClr val="accent3">
                        <a:lumMod val="60000"/>
                        <a:lumOff val="40000"/>
                      </a:schemeClr>
                    </a:solidFill>
                  </a:tcPr>
                </a:tc>
                <a:tc>
                  <a:txBody>
                    <a:bodyPr/>
                    <a:lstStyle/>
                    <a:p>
                      <a:pPr algn="ctr"/>
                      <a:r>
                        <a:rPr lang="en-US" sz="1600" dirty="0"/>
                        <a:t>% Difference</a:t>
                      </a:r>
                    </a:p>
                  </a:txBody>
                  <a:tcPr>
                    <a:solidFill>
                      <a:schemeClr val="accent3">
                        <a:lumMod val="60000"/>
                        <a:lumOff val="40000"/>
                      </a:schemeClr>
                    </a:solidFill>
                  </a:tcPr>
                </a:tc>
                <a:tc>
                  <a:txBody>
                    <a:bodyPr/>
                    <a:lstStyle/>
                    <a:p>
                      <a:pPr algn="ctr"/>
                      <a:r>
                        <a:rPr lang="en-US" sz="1600" dirty="0"/>
                        <a:t># Difference</a:t>
                      </a:r>
                    </a:p>
                  </a:txBody>
                  <a:tcPr>
                    <a:solidFill>
                      <a:schemeClr val="accent3">
                        <a:lumMod val="60000"/>
                        <a:lumOff val="40000"/>
                      </a:schemeClr>
                    </a:solidFill>
                  </a:tcPr>
                </a:tc>
                <a:extLst>
                  <a:ext uri="{0D108BD9-81ED-4DB2-BD59-A6C34878D82A}">
                    <a16:rowId xmlns:a16="http://schemas.microsoft.com/office/drawing/2014/main" val="4031798942"/>
                  </a:ext>
                </a:extLst>
              </a:tr>
              <a:tr h="370840">
                <a:tc>
                  <a:txBody>
                    <a:bodyPr/>
                    <a:lstStyle/>
                    <a:p>
                      <a:r>
                        <a:rPr lang="en-US" sz="1600" dirty="0"/>
                        <a:t>Under $300K</a:t>
                      </a:r>
                    </a:p>
                  </a:txBody>
                  <a:tcPr/>
                </a:tc>
                <a:tc>
                  <a:txBody>
                    <a:bodyPr/>
                    <a:lstStyle/>
                    <a:p>
                      <a:pPr algn="ctr"/>
                      <a:r>
                        <a:rPr lang="en-US" sz="1600" dirty="0"/>
                        <a:t>824</a:t>
                      </a:r>
                    </a:p>
                  </a:txBody>
                  <a:tcPr/>
                </a:tc>
                <a:tc>
                  <a:txBody>
                    <a:bodyPr/>
                    <a:lstStyle/>
                    <a:p>
                      <a:pPr algn="ctr"/>
                      <a:r>
                        <a:rPr lang="en-US" sz="1600" dirty="0"/>
                        <a:t>936</a:t>
                      </a:r>
                    </a:p>
                  </a:txBody>
                  <a:tcPr/>
                </a:tc>
                <a:tc>
                  <a:txBody>
                    <a:bodyPr/>
                    <a:lstStyle/>
                    <a:p>
                      <a:pPr algn="ctr"/>
                      <a:r>
                        <a:rPr lang="en-US" sz="1600" b="1" dirty="0">
                          <a:solidFill>
                            <a:srgbClr val="006600"/>
                          </a:solidFill>
                          <a:highlight>
                            <a:srgbClr val="FFFF00"/>
                          </a:highlight>
                        </a:rPr>
                        <a:t>+13.6%</a:t>
                      </a:r>
                    </a:p>
                  </a:txBody>
                  <a:tcPr/>
                </a:tc>
                <a:tc>
                  <a:txBody>
                    <a:bodyPr/>
                    <a:lstStyle/>
                    <a:p>
                      <a:pPr algn="ctr"/>
                      <a:r>
                        <a:rPr lang="en-US" sz="1600" b="1" dirty="0">
                          <a:solidFill>
                            <a:srgbClr val="006600"/>
                          </a:solidFill>
                          <a:highlight>
                            <a:srgbClr val="FFFF00"/>
                          </a:highlight>
                        </a:rPr>
                        <a:t>+112</a:t>
                      </a:r>
                    </a:p>
                  </a:txBody>
                  <a:tcPr/>
                </a:tc>
                <a:extLst>
                  <a:ext uri="{0D108BD9-81ED-4DB2-BD59-A6C34878D82A}">
                    <a16:rowId xmlns:a16="http://schemas.microsoft.com/office/drawing/2014/main" val="3828081036"/>
                  </a:ext>
                </a:extLst>
              </a:tr>
              <a:tr h="370840">
                <a:tc>
                  <a:txBody>
                    <a:bodyPr/>
                    <a:lstStyle/>
                    <a:p>
                      <a:r>
                        <a:rPr lang="en-US" sz="1600" dirty="0"/>
                        <a:t>$300K-$400K</a:t>
                      </a:r>
                    </a:p>
                  </a:txBody>
                  <a:tcPr/>
                </a:tc>
                <a:tc>
                  <a:txBody>
                    <a:bodyPr/>
                    <a:lstStyle/>
                    <a:p>
                      <a:pPr algn="ctr"/>
                      <a:r>
                        <a:rPr lang="en-US" sz="1600" dirty="0"/>
                        <a:t>1,530</a:t>
                      </a:r>
                    </a:p>
                  </a:txBody>
                  <a:tcPr/>
                </a:tc>
                <a:tc>
                  <a:txBody>
                    <a:bodyPr/>
                    <a:lstStyle/>
                    <a:p>
                      <a:pPr algn="ctr"/>
                      <a:r>
                        <a:rPr lang="en-US" sz="1600" dirty="0"/>
                        <a:t>1,583</a:t>
                      </a:r>
                    </a:p>
                  </a:txBody>
                  <a:tcPr/>
                </a:tc>
                <a:tc>
                  <a:txBody>
                    <a:bodyPr/>
                    <a:lstStyle/>
                    <a:p>
                      <a:pPr marL="0" algn="ctr" defTabSz="457200" rtl="0" eaLnBrk="1" latinLnBrk="0" hangingPunct="1"/>
                      <a:r>
                        <a:rPr lang="en-US" sz="1600" b="1" kern="1200" dirty="0">
                          <a:solidFill>
                            <a:srgbClr val="00642D"/>
                          </a:solidFill>
                          <a:latin typeface="+mn-lt"/>
                          <a:ea typeface="+mn-ea"/>
                          <a:cs typeface="+mn-cs"/>
                        </a:rPr>
                        <a:t>+3.5%</a:t>
                      </a:r>
                    </a:p>
                  </a:txBody>
                  <a:tcPr/>
                </a:tc>
                <a:tc>
                  <a:txBody>
                    <a:bodyPr/>
                    <a:lstStyle/>
                    <a:p>
                      <a:pPr marL="0" algn="ctr" defTabSz="457200" rtl="0" eaLnBrk="1" latinLnBrk="0" hangingPunct="1"/>
                      <a:r>
                        <a:rPr lang="en-US" sz="1600" b="1" kern="1200" dirty="0">
                          <a:solidFill>
                            <a:srgbClr val="00642D"/>
                          </a:solidFill>
                          <a:highlight>
                            <a:srgbClr val="FFFF00"/>
                          </a:highlight>
                          <a:latin typeface="+mn-lt"/>
                          <a:ea typeface="+mn-ea"/>
                          <a:cs typeface="+mn-cs"/>
                        </a:rPr>
                        <a:t>+53</a:t>
                      </a:r>
                    </a:p>
                  </a:txBody>
                  <a:tcPr/>
                </a:tc>
                <a:extLst>
                  <a:ext uri="{0D108BD9-81ED-4DB2-BD59-A6C34878D82A}">
                    <a16:rowId xmlns:a16="http://schemas.microsoft.com/office/drawing/2014/main" val="4169438427"/>
                  </a:ext>
                </a:extLst>
              </a:tr>
              <a:tr h="370840">
                <a:tc>
                  <a:txBody>
                    <a:bodyPr/>
                    <a:lstStyle/>
                    <a:p>
                      <a:r>
                        <a:rPr lang="en-US" sz="1600" dirty="0"/>
                        <a:t>$400K-$500K</a:t>
                      </a:r>
                    </a:p>
                  </a:txBody>
                  <a:tcPr/>
                </a:tc>
                <a:tc>
                  <a:txBody>
                    <a:bodyPr/>
                    <a:lstStyle/>
                    <a:p>
                      <a:pPr algn="ctr"/>
                      <a:r>
                        <a:rPr lang="en-US" sz="1600" dirty="0"/>
                        <a:t>1,542</a:t>
                      </a:r>
                    </a:p>
                  </a:txBody>
                  <a:tcPr/>
                </a:tc>
                <a:tc>
                  <a:txBody>
                    <a:bodyPr/>
                    <a:lstStyle/>
                    <a:p>
                      <a:pPr algn="ctr"/>
                      <a:r>
                        <a:rPr lang="en-US" sz="1600" dirty="0"/>
                        <a:t>1,542</a:t>
                      </a:r>
                    </a:p>
                  </a:txBody>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-0%</a:t>
                      </a:r>
                    </a:p>
                  </a:txBody>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0</a:t>
                      </a:r>
                    </a:p>
                  </a:txBody>
                  <a:tcPr/>
                </a:tc>
                <a:extLst>
                  <a:ext uri="{0D108BD9-81ED-4DB2-BD59-A6C34878D82A}">
                    <a16:rowId xmlns:a16="http://schemas.microsoft.com/office/drawing/2014/main" val="1479688479"/>
                  </a:ext>
                </a:extLst>
              </a:tr>
              <a:tr h="370840">
                <a:tc>
                  <a:txBody>
                    <a:bodyPr/>
                    <a:lstStyle/>
                    <a:p>
                      <a:r>
                        <a:rPr lang="en-US" sz="1600" dirty="0"/>
                        <a:t>$500K-$600K</a:t>
                      </a:r>
                    </a:p>
                  </a:txBody>
                  <a:tcPr/>
                </a:tc>
                <a:tc>
                  <a:txBody>
                    <a:bodyPr/>
                    <a:lstStyle/>
                    <a:p>
                      <a:pPr algn="ctr"/>
                      <a:r>
                        <a:rPr lang="en-US" sz="1600" dirty="0"/>
                        <a:t>918</a:t>
                      </a:r>
                    </a:p>
                  </a:txBody>
                  <a:tcPr/>
                </a:tc>
                <a:tc>
                  <a:txBody>
                    <a:bodyPr/>
                    <a:lstStyle/>
                    <a:p>
                      <a:pPr algn="ctr"/>
                      <a:r>
                        <a:rPr lang="en-US" sz="1600" dirty="0"/>
                        <a:t>901</a:t>
                      </a:r>
                    </a:p>
                  </a:txBody>
                  <a:tcPr/>
                </a:tc>
                <a:tc>
                  <a:txBody>
                    <a:bodyPr/>
                    <a:lstStyle/>
                    <a:p>
                      <a:pPr marL="0" algn="ctr" defTabSz="457200" rtl="0" eaLnBrk="1" latinLnBrk="0" hangingPunct="1"/>
                      <a:r>
                        <a:rPr lang="en-US" sz="1600" b="1" kern="1200" dirty="0">
                          <a:solidFill>
                            <a:srgbClr val="C00000"/>
                          </a:solidFill>
                          <a:latin typeface="+mn-lt"/>
                          <a:ea typeface="+mn-ea"/>
                          <a:cs typeface="+mn-cs"/>
                        </a:rPr>
                        <a:t>-1.9%</a:t>
                      </a:r>
                    </a:p>
                  </a:txBody>
                  <a:tcPr/>
                </a:tc>
                <a:tc>
                  <a:txBody>
                    <a:bodyPr/>
                    <a:lstStyle/>
                    <a:p>
                      <a:pPr marL="0" algn="ctr" defTabSz="457200" rtl="0" eaLnBrk="1" latinLnBrk="0" hangingPunct="1"/>
                      <a:r>
                        <a:rPr lang="en-US" sz="1600" b="1" kern="1200" dirty="0">
                          <a:solidFill>
                            <a:srgbClr val="C00000"/>
                          </a:solidFill>
                          <a:latin typeface="+mn-lt"/>
                          <a:ea typeface="+mn-ea"/>
                          <a:cs typeface="+mn-cs"/>
                        </a:rPr>
                        <a:t>-17</a:t>
                      </a:r>
                    </a:p>
                  </a:txBody>
                  <a:tcPr/>
                </a:tc>
                <a:extLst>
                  <a:ext uri="{0D108BD9-81ED-4DB2-BD59-A6C34878D82A}">
                    <a16:rowId xmlns:a16="http://schemas.microsoft.com/office/drawing/2014/main" val="1062355494"/>
                  </a:ext>
                </a:extLst>
              </a:tr>
              <a:tr h="370840">
                <a:tc>
                  <a:txBody>
                    <a:bodyPr/>
                    <a:lstStyle/>
                    <a:p>
                      <a:r>
                        <a:rPr lang="en-US" sz="1600" dirty="0"/>
                        <a:t>$600K-$800K</a:t>
                      </a:r>
                    </a:p>
                  </a:txBody>
                  <a:tcPr/>
                </a:tc>
                <a:tc>
                  <a:txBody>
                    <a:bodyPr/>
                    <a:lstStyle/>
                    <a:p>
                      <a:pPr algn="ctr"/>
                      <a:r>
                        <a:rPr lang="en-US" sz="1600" dirty="0"/>
                        <a:t>907</a:t>
                      </a:r>
                    </a:p>
                  </a:txBody>
                  <a:tcPr/>
                </a:tc>
                <a:tc>
                  <a:txBody>
                    <a:bodyPr/>
                    <a:lstStyle/>
                    <a:p>
                      <a:pPr algn="ctr"/>
                      <a:r>
                        <a:rPr lang="en-US" sz="1600" dirty="0"/>
                        <a:t>916</a:t>
                      </a:r>
                    </a:p>
                  </a:txBody>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+1.0%</a:t>
                      </a:r>
                    </a:p>
                  </a:txBody>
                  <a:tcPr/>
                </a:tc>
                <a:tc>
                  <a:txBody>
                    <a:bodyPr/>
                    <a:lstStyle/>
                    <a:p>
                      <a:pPr marL="0" algn="ctr" defTabSz="457200" rtl="0" eaLnBrk="1" latinLnBrk="0" hangingPunct="1"/>
                      <a:r>
                        <a:rPr lang="en-US" sz="1600" b="1" kern="1200" dirty="0">
                          <a:solidFill>
                            <a:schemeClr val="bg2">
                              <a:lumMod val="50000"/>
                            </a:schemeClr>
                          </a:solidFill>
                          <a:latin typeface="+mn-lt"/>
                          <a:ea typeface="+mn-ea"/>
                          <a:cs typeface="+mn-cs"/>
                        </a:rPr>
                        <a:t>+9</a:t>
                      </a:r>
                    </a:p>
                  </a:txBody>
                  <a:tcPr/>
                </a:tc>
                <a:extLst>
                  <a:ext uri="{0D108BD9-81ED-4DB2-BD59-A6C34878D82A}">
                    <a16:rowId xmlns:a16="http://schemas.microsoft.com/office/drawing/2014/main" val="2046471235"/>
                  </a:ext>
                </a:extLst>
              </a:tr>
              <a:tr h="370840">
                <a:tc>
                  <a:txBody>
                    <a:bodyPr/>
                    <a:lstStyle/>
                    <a:p>
                      <a:r>
                        <a:rPr lang="en-US" sz="1600" dirty="0"/>
                        <a:t>$800K-$1M</a:t>
                      </a:r>
                    </a:p>
                  </a:txBody>
                  <a:tcPr/>
                </a:tc>
                <a:tc>
                  <a:txBody>
                    <a:bodyPr/>
                    <a:lstStyle/>
                    <a:p>
                      <a:pPr algn="ctr"/>
                      <a:r>
                        <a:rPr lang="en-US" sz="1600" dirty="0"/>
                        <a:t>351</a:t>
                      </a:r>
                    </a:p>
                  </a:txBody>
                  <a:tcPr/>
                </a:tc>
                <a:tc>
                  <a:txBody>
                    <a:bodyPr/>
                    <a:lstStyle/>
                    <a:p>
                      <a:pPr algn="ctr"/>
                      <a:r>
                        <a:rPr lang="en-US" sz="1600" dirty="0"/>
                        <a:t>385</a:t>
                      </a:r>
                    </a:p>
                  </a:txBody>
                  <a:tcPr/>
                </a:tc>
                <a:tc>
                  <a:txBody>
                    <a:bodyPr/>
                    <a:lstStyle/>
                    <a:p>
                      <a:pPr marL="0" algn="ctr" defTabSz="457200" rtl="0" eaLnBrk="1" latinLnBrk="0" hangingPunct="1"/>
                      <a:r>
                        <a:rPr lang="en-US" sz="1600" b="1" kern="1200" dirty="0">
                          <a:solidFill>
                            <a:srgbClr val="00642D"/>
                          </a:solidFill>
                          <a:highlight>
                            <a:srgbClr val="FFFF00"/>
                          </a:highlight>
                          <a:latin typeface="+mn-lt"/>
                          <a:ea typeface="+mn-ea"/>
                          <a:cs typeface="+mn-cs"/>
                        </a:rPr>
                        <a:t>+9.7%</a:t>
                      </a:r>
                    </a:p>
                  </a:txBody>
                  <a:tcPr/>
                </a:tc>
                <a:tc>
                  <a:txBody>
                    <a:bodyPr/>
                    <a:lstStyle/>
                    <a:p>
                      <a:pPr marL="0" algn="ctr" defTabSz="457200" rtl="0" eaLnBrk="1" latinLnBrk="0" hangingPunct="1"/>
                      <a:r>
                        <a:rPr lang="en-US" sz="1600" b="1" kern="1200" dirty="0">
                          <a:solidFill>
                            <a:srgbClr val="00642D"/>
                          </a:solidFill>
                          <a:highlight>
                            <a:srgbClr val="FFFF00"/>
                          </a:highlight>
                          <a:latin typeface="+mn-lt"/>
                          <a:ea typeface="+mn-ea"/>
                          <a:cs typeface="+mn-cs"/>
                        </a:rPr>
                        <a:t>+34</a:t>
                      </a:r>
                    </a:p>
                  </a:txBody>
                  <a:tcPr/>
                </a:tc>
                <a:extLst>
                  <a:ext uri="{0D108BD9-81ED-4DB2-BD59-A6C34878D82A}">
                    <a16:rowId xmlns:a16="http://schemas.microsoft.com/office/drawing/2014/main" val="2208362998"/>
                  </a:ext>
                </a:extLst>
              </a:tr>
              <a:tr h="370840">
                <a:tc>
                  <a:txBody>
                    <a:bodyPr/>
                    <a:lstStyle/>
                    <a:p>
                      <a:r>
                        <a:rPr lang="en-US" sz="1600" dirty="0"/>
                        <a:t>$1M - $1.5M</a:t>
                      </a:r>
                    </a:p>
                  </a:txBody>
                  <a:tcPr/>
                </a:tc>
                <a:tc>
                  <a:txBody>
                    <a:bodyPr/>
                    <a:lstStyle/>
                    <a:p>
                      <a:pPr algn="ctr"/>
                      <a:r>
                        <a:rPr lang="en-US" sz="1600" dirty="0"/>
                        <a:t>283</a:t>
                      </a:r>
                    </a:p>
                  </a:txBody>
                  <a:tcPr/>
                </a:tc>
                <a:tc>
                  <a:txBody>
                    <a:bodyPr/>
                    <a:lstStyle/>
                    <a:p>
                      <a:pPr algn="ctr"/>
                      <a:r>
                        <a:rPr lang="en-US" sz="1600" dirty="0"/>
                        <a:t>346</a:t>
                      </a:r>
                    </a:p>
                  </a:txBody>
                  <a:tcPr/>
                </a:tc>
                <a:tc>
                  <a:txBody>
                    <a:bodyPr/>
                    <a:lstStyle/>
                    <a:p>
                      <a:pPr marL="0" algn="ctr" defTabSz="457200" rtl="0" eaLnBrk="1" latinLnBrk="0" hangingPunct="1"/>
                      <a:r>
                        <a:rPr lang="en-US" sz="1600" b="1" kern="1200" dirty="0">
                          <a:solidFill>
                            <a:srgbClr val="006600"/>
                          </a:solidFill>
                          <a:highlight>
                            <a:srgbClr val="FFFF00"/>
                          </a:highlight>
                          <a:latin typeface="+mn-lt"/>
                          <a:ea typeface="+mn-ea"/>
                          <a:cs typeface="+mn-cs"/>
                        </a:rPr>
                        <a:t>+22.3%</a:t>
                      </a:r>
                    </a:p>
                  </a:txBody>
                  <a:tcPr/>
                </a:tc>
                <a:tc>
                  <a:txBody>
                    <a:bodyPr/>
                    <a:lstStyle/>
                    <a:p>
                      <a:pPr marL="0" algn="ctr" defTabSz="457200" rtl="0" eaLnBrk="1" latinLnBrk="0" hangingPunct="1"/>
                      <a:r>
                        <a:rPr lang="en-US" sz="1600" b="1" kern="1200" dirty="0">
                          <a:solidFill>
                            <a:srgbClr val="006600"/>
                          </a:solidFill>
                          <a:highlight>
                            <a:srgbClr val="FFFF00"/>
                          </a:highlight>
                          <a:latin typeface="+mn-lt"/>
                          <a:ea typeface="+mn-ea"/>
                          <a:cs typeface="+mn-cs"/>
                        </a:rPr>
                        <a:t>+63</a:t>
                      </a:r>
                    </a:p>
                  </a:txBody>
                  <a:tcPr/>
                </a:tc>
                <a:extLst>
                  <a:ext uri="{0D108BD9-81ED-4DB2-BD59-A6C34878D82A}">
                    <a16:rowId xmlns:a16="http://schemas.microsoft.com/office/drawing/2014/main" val="992767651"/>
                  </a:ext>
                </a:extLst>
              </a:tr>
              <a:tr h="370840">
                <a:tc>
                  <a:txBody>
                    <a:bodyPr/>
                    <a:lstStyle/>
                    <a:p>
                      <a:r>
                        <a:rPr lang="en-US" sz="1600" dirty="0"/>
                        <a:t>$1.5M - $2M</a:t>
                      </a:r>
                    </a:p>
                  </a:txBody>
                  <a:tcPr/>
                </a:tc>
                <a:tc>
                  <a:txBody>
                    <a:bodyPr/>
                    <a:lstStyle/>
                    <a:p>
                      <a:pPr algn="ctr"/>
                      <a:r>
                        <a:rPr lang="en-US" sz="1600" dirty="0"/>
                        <a:t>145</a:t>
                      </a:r>
                    </a:p>
                  </a:txBody>
                  <a:tcPr/>
                </a:tc>
                <a:tc>
                  <a:txBody>
                    <a:bodyPr/>
                    <a:lstStyle/>
                    <a:p>
                      <a:pPr algn="ctr"/>
                      <a:r>
                        <a:rPr lang="en-US" sz="1600" dirty="0"/>
                        <a:t>133</a:t>
                      </a:r>
                    </a:p>
                  </a:txBody>
                  <a:tcPr/>
                </a:tc>
                <a:tc>
                  <a:txBody>
                    <a:bodyPr/>
                    <a:lstStyle/>
                    <a:p>
                      <a:pPr marL="0" algn="ctr" defTabSz="457200" rtl="0" eaLnBrk="1" latinLnBrk="0" hangingPunct="1"/>
                      <a:r>
                        <a:rPr lang="en-US" sz="1600" b="1" kern="1200" dirty="0">
                          <a:solidFill>
                            <a:srgbClr val="C00000"/>
                          </a:solidFill>
                          <a:latin typeface="+mn-lt"/>
                          <a:ea typeface="+mn-ea"/>
                          <a:cs typeface="+mn-cs"/>
                        </a:rPr>
                        <a:t>-8.3%</a:t>
                      </a:r>
                    </a:p>
                  </a:txBody>
                  <a:tcPr/>
                </a:tc>
                <a:tc>
                  <a:txBody>
                    <a:bodyPr/>
                    <a:lstStyle/>
                    <a:p>
                      <a:pPr marL="0" algn="ctr" defTabSz="457200" rtl="0" eaLnBrk="1" latinLnBrk="0" hangingPunct="1"/>
                      <a:r>
                        <a:rPr lang="en-US" sz="1600" b="1" kern="1200" dirty="0">
                          <a:solidFill>
                            <a:srgbClr val="C00000"/>
                          </a:solidFill>
                          <a:latin typeface="+mn-lt"/>
                          <a:ea typeface="+mn-ea"/>
                          <a:cs typeface="+mn-cs"/>
                        </a:rPr>
                        <a:t>-12</a:t>
                      </a:r>
                    </a:p>
                  </a:txBody>
                  <a:tcPr/>
                </a:tc>
                <a:extLst>
                  <a:ext uri="{0D108BD9-81ED-4DB2-BD59-A6C34878D82A}">
                    <a16:rowId xmlns:a16="http://schemas.microsoft.com/office/drawing/2014/main" val="3139743546"/>
                  </a:ext>
                </a:extLst>
              </a:tr>
              <a:tr h="370840">
                <a:tc>
                  <a:txBody>
                    <a:bodyPr/>
                    <a:lstStyle/>
                    <a:p>
                      <a:r>
                        <a:rPr lang="en-US" sz="1600" dirty="0"/>
                        <a:t>$2M - $3M</a:t>
                      </a:r>
                    </a:p>
                  </a:txBody>
                  <a:tcPr/>
                </a:tc>
                <a:tc>
                  <a:txBody>
                    <a:bodyPr/>
                    <a:lstStyle/>
                    <a:p>
                      <a:pPr algn="ctr"/>
                      <a:r>
                        <a:rPr lang="en-US" sz="1600" dirty="0"/>
                        <a:t>89</a:t>
                      </a:r>
                    </a:p>
                  </a:txBody>
                  <a:tcPr/>
                </a:tc>
                <a:tc>
                  <a:txBody>
                    <a:bodyPr/>
                    <a:lstStyle/>
                    <a:p>
                      <a:pPr algn="ctr"/>
                      <a:r>
                        <a:rPr lang="en-US" sz="1600" dirty="0"/>
                        <a:t>104</a:t>
                      </a:r>
                    </a:p>
                  </a:txBody>
                  <a:tcPr/>
                </a:tc>
                <a:tc>
                  <a:txBody>
                    <a:bodyPr/>
                    <a:lstStyle/>
                    <a:p>
                      <a:pPr marL="0" algn="ctr" defTabSz="457200" rtl="0" eaLnBrk="1" latinLnBrk="0" hangingPunct="1"/>
                      <a:r>
                        <a:rPr lang="en-US" sz="1600" b="1" kern="1200" dirty="0">
                          <a:solidFill>
                            <a:srgbClr val="006600"/>
                          </a:solidFill>
                          <a:latin typeface="+mn-lt"/>
                          <a:ea typeface="+mn-ea"/>
                          <a:cs typeface="+mn-cs"/>
                        </a:rPr>
                        <a:t>+16.9%</a:t>
                      </a:r>
                    </a:p>
                  </a:txBody>
                  <a:tcPr/>
                </a:tc>
                <a:tc>
                  <a:txBody>
                    <a:bodyPr/>
                    <a:lstStyle/>
                    <a:p>
                      <a:pPr marL="0" algn="ctr" defTabSz="457200" rtl="0" eaLnBrk="1" latinLnBrk="0" hangingPunct="1"/>
                      <a:r>
                        <a:rPr lang="en-US" sz="1600" b="1" kern="1200" dirty="0">
                          <a:solidFill>
                            <a:srgbClr val="006600"/>
                          </a:solidFill>
                          <a:latin typeface="+mn-lt"/>
                          <a:ea typeface="+mn-ea"/>
                          <a:cs typeface="+mn-cs"/>
                        </a:rPr>
                        <a:t>+15</a:t>
                      </a:r>
                    </a:p>
                  </a:txBody>
                  <a:tcPr/>
                </a:tc>
                <a:extLst>
                  <a:ext uri="{0D108BD9-81ED-4DB2-BD59-A6C34878D82A}">
                    <a16:rowId xmlns:a16="http://schemas.microsoft.com/office/drawing/2014/main" val="3137417069"/>
                  </a:ext>
                </a:extLst>
              </a:tr>
              <a:tr h="370840">
                <a:tc>
                  <a:txBody>
                    <a:bodyPr/>
                    <a:lstStyle/>
                    <a:p>
                      <a:r>
                        <a:rPr lang="en-US" sz="1600" dirty="0"/>
                        <a:t>Over $3M</a:t>
                      </a:r>
                    </a:p>
                  </a:txBody>
                  <a:tcPr/>
                </a:tc>
                <a:tc>
                  <a:txBody>
                    <a:bodyPr/>
                    <a:lstStyle/>
                    <a:p>
                      <a:pPr algn="ctr"/>
                      <a:r>
                        <a:rPr lang="en-US" sz="1600" dirty="0"/>
                        <a:t>91</a:t>
                      </a:r>
                    </a:p>
                  </a:txBody>
                  <a:tcPr/>
                </a:tc>
                <a:tc>
                  <a:txBody>
                    <a:bodyPr/>
                    <a:lstStyle/>
                    <a:p>
                      <a:pPr algn="ctr"/>
                      <a:r>
                        <a:rPr lang="en-US" sz="1600" dirty="0"/>
                        <a:t>104</a:t>
                      </a:r>
                    </a:p>
                  </a:txBody>
                  <a:tcPr/>
                </a:tc>
                <a:tc>
                  <a:txBody>
                    <a:bodyPr/>
                    <a:lstStyle/>
                    <a:p>
                      <a:pPr marL="0" algn="ctr" defTabSz="457200" rtl="0" eaLnBrk="1" latinLnBrk="0" hangingPunct="1"/>
                      <a:r>
                        <a:rPr lang="en-US" sz="1600" b="1" kern="1200" dirty="0">
                          <a:solidFill>
                            <a:srgbClr val="006600"/>
                          </a:solidFill>
                          <a:latin typeface="+mn-lt"/>
                          <a:ea typeface="+mn-ea"/>
                          <a:cs typeface="+mn-cs"/>
                        </a:rPr>
                        <a:t>+14.3%</a:t>
                      </a:r>
                    </a:p>
                  </a:txBody>
                  <a:tcPr/>
                </a:tc>
                <a:tc>
                  <a:txBody>
                    <a:bodyPr/>
                    <a:lstStyle/>
                    <a:p>
                      <a:pPr marL="0" algn="ctr" defTabSz="457200" rtl="0" eaLnBrk="1" latinLnBrk="0" hangingPunct="1"/>
                      <a:r>
                        <a:rPr lang="en-US" sz="1600" b="1" kern="1200" dirty="0">
                          <a:solidFill>
                            <a:srgbClr val="006600"/>
                          </a:solidFill>
                          <a:latin typeface="+mn-lt"/>
                          <a:ea typeface="+mn-ea"/>
                          <a:cs typeface="+mn-cs"/>
                        </a:rPr>
                        <a:t>+13</a:t>
                      </a:r>
                    </a:p>
                  </a:txBody>
                  <a:tcPr/>
                </a:tc>
                <a:extLst>
                  <a:ext uri="{0D108BD9-81ED-4DB2-BD59-A6C34878D82A}">
                    <a16:rowId xmlns:a16="http://schemas.microsoft.com/office/drawing/2014/main" val="742288780"/>
                  </a:ext>
                </a:extLst>
              </a:tr>
              <a:tr h="370840">
                <a:tc>
                  <a:txBody>
                    <a:bodyPr/>
                    <a:lstStyle/>
                    <a:p>
                      <a:r>
                        <a:rPr lang="en-US" sz="1600" dirty="0">
                          <a:solidFill>
                            <a:schemeClr val="bg1"/>
                          </a:solidFill>
                        </a:rPr>
                        <a:t>Total</a:t>
                      </a:r>
                    </a:p>
                  </a:txBody>
                  <a:tcPr>
                    <a:solidFill>
                      <a:schemeClr val="accent3">
                        <a:lumMod val="75000"/>
                      </a:schemeClr>
                    </a:solidFill>
                  </a:tcPr>
                </a:tc>
                <a:tc>
                  <a:txBody>
                    <a:bodyPr/>
                    <a:lstStyle/>
                    <a:p>
                      <a:pPr algn="ctr"/>
                      <a:r>
                        <a:rPr lang="en-US" sz="1600" dirty="0">
                          <a:solidFill>
                            <a:schemeClr val="bg1"/>
                          </a:solidFill>
                        </a:rPr>
                        <a:t>6,680</a:t>
                      </a:r>
                    </a:p>
                    <a:p>
                      <a:pPr algn="ctr"/>
                      <a:r>
                        <a:rPr lang="en-US" sz="1600" dirty="0">
                          <a:solidFill>
                            <a:schemeClr val="bg1"/>
                          </a:solidFill>
                        </a:rPr>
                        <a:t>318.1/day</a:t>
                      </a:r>
                    </a:p>
                  </a:txBody>
                  <a:tcPr>
                    <a:solidFill>
                      <a:schemeClr val="accent3">
                        <a:lumMod val="75000"/>
                      </a:schemeClr>
                    </a:solidFill>
                  </a:tcPr>
                </a:tc>
                <a:tc>
                  <a:txBody>
                    <a:bodyPr/>
                    <a:lstStyle/>
                    <a:p>
                      <a:pPr algn="ctr"/>
                      <a:r>
                        <a:rPr lang="en-US" sz="1600" dirty="0">
                          <a:solidFill>
                            <a:schemeClr val="bg1"/>
                          </a:solidFill>
                        </a:rPr>
                        <a:t>6,950</a:t>
                      </a:r>
                    </a:p>
                    <a:p>
                      <a:pPr algn="ctr"/>
                      <a:r>
                        <a:rPr lang="en-US" sz="1600" dirty="0">
                          <a:solidFill>
                            <a:schemeClr val="bg1"/>
                          </a:solidFill>
                        </a:rPr>
                        <a:t>347.5/day</a:t>
                      </a:r>
                    </a:p>
                  </a:txBody>
                  <a:tcPr>
                    <a:solidFill>
                      <a:schemeClr val="accent3">
                        <a:lumMod val="75000"/>
                      </a:schemeClr>
                    </a:solidFill>
                  </a:tcPr>
                </a:tc>
                <a:tc>
                  <a:txBody>
                    <a:bodyPr/>
                    <a:lstStyle/>
                    <a:p>
                      <a:pPr algn="ctr"/>
                      <a:r>
                        <a:rPr lang="en-US" sz="1600" dirty="0">
                          <a:solidFill>
                            <a:schemeClr val="bg1"/>
                          </a:solidFill>
                        </a:rPr>
                        <a:t>+4.0%</a:t>
                      </a:r>
                    </a:p>
                    <a:p>
                      <a:pPr algn="ctr"/>
                      <a:endParaRPr lang="en-US" sz="1600" dirty="0">
                        <a:solidFill>
                          <a:schemeClr val="bg1"/>
                        </a:solidFill>
                      </a:endParaRPr>
                    </a:p>
                  </a:txBody>
                  <a:tcPr>
                    <a:solidFill>
                      <a:schemeClr val="accent3">
                        <a:lumMod val="75000"/>
                      </a:schemeClr>
                    </a:solidFill>
                  </a:tcPr>
                </a:tc>
                <a:tc>
                  <a:txBody>
                    <a:bodyPr/>
                    <a:lstStyle/>
                    <a:p>
                      <a:pPr algn="ctr"/>
                      <a:r>
                        <a:rPr lang="en-US" sz="1600" dirty="0">
                          <a:solidFill>
                            <a:schemeClr val="bg1"/>
                          </a:solidFill>
                        </a:rPr>
                        <a:t>+270</a:t>
                      </a:r>
                    </a:p>
                    <a:p>
                      <a:pPr algn="ctr"/>
                      <a:r>
                        <a:rPr lang="en-US" sz="1600" dirty="0">
                          <a:solidFill>
                            <a:schemeClr val="bg1"/>
                          </a:solidFill>
                        </a:rPr>
                        <a:t>+29/day</a:t>
                      </a:r>
                    </a:p>
                  </a:txBody>
                  <a:tcPr>
                    <a:solidFill>
                      <a:schemeClr val="accent3">
                        <a:lumMod val="75000"/>
                      </a:schemeClr>
                    </a:solidFill>
                  </a:tcPr>
                </a:tc>
                <a:extLst>
                  <a:ext uri="{0D108BD9-81ED-4DB2-BD59-A6C34878D82A}">
                    <a16:rowId xmlns:a16="http://schemas.microsoft.com/office/drawing/2014/main" val="1109937930"/>
                  </a:ext>
                </a:extLst>
              </a:tr>
            </a:tbl>
          </a:graphicData>
        </a:graphic>
      </p:graphicFrame>
      <p:sp>
        <p:nvSpPr>
          <p:cNvPr id="4" name="TextBox 3">
            <a:extLst>
              <a:ext uri="{FF2B5EF4-FFF2-40B4-BE49-F238E27FC236}">
                <a16:creationId xmlns:a16="http://schemas.microsoft.com/office/drawing/2014/main" id="{5BEB3BAE-D471-266B-F8EB-3E91B6A9051F}"/>
              </a:ext>
            </a:extLst>
          </p:cNvPr>
          <p:cNvSpPr txBox="1"/>
          <p:nvPr/>
        </p:nvSpPr>
        <p:spPr>
          <a:xfrm>
            <a:off x="1238897" y="5624481"/>
            <a:ext cx="7501091" cy="1015663"/>
          </a:xfrm>
          <a:prstGeom prst="rect">
            <a:avLst/>
          </a:prstGeom>
          <a:noFill/>
        </p:spPr>
        <p:txBody>
          <a:bodyPr wrap="square" rtlCol="0">
            <a:spAutoFit/>
          </a:bodyPr>
          <a:lstStyle/>
          <a:p>
            <a:pPr algn="ctr"/>
            <a:r>
              <a:rPr lang="en-US" sz="2000" b="1" dirty="0">
                <a:highlight>
                  <a:srgbClr val="FFFF00"/>
                </a:highlight>
              </a:rPr>
              <a:t>May 1-31, 2025 (21 working days)</a:t>
            </a:r>
          </a:p>
          <a:p>
            <a:pPr algn="ctr"/>
            <a:r>
              <a:rPr lang="en-US" sz="2000" b="1" dirty="0">
                <a:highlight>
                  <a:srgbClr val="FFFF00"/>
                </a:highlight>
              </a:rPr>
              <a:t>vs.</a:t>
            </a:r>
          </a:p>
          <a:p>
            <a:pPr algn="ctr"/>
            <a:r>
              <a:rPr lang="en-US" sz="2000" b="1" dirty="0">
                <a:highlight>
                  <a:srgbClr val="FFFF00"/>
                </a:highlight>
              </a:rPr>
              <a:t>May 1-31, 2026 (20 working days)</a:t>
            </a:r>
          </a:p>
        </p:txBody>
      </p:sp>
      <p:cxnSp>
        <p:nvCxnSpPr>
          <p:cNvPr id="13" name="Straight Connector 12">
            <a:extLst>
              <a:ext uri="{FF2B5EF4-FFF2-40B4-BE49-F238E27FC236}">
                <a16:creationId xmlns:a16="http://schemas.microsoft.com/office/drawing/2014/main" id="{CF20618A-D1FE-E201-0146-E53039FA1EE7}"/>
              </a:ext>
            </a:extLst>
          </p:cNvPr>
          <p:cNvCxnSpPr>
            <a:cxnSpLocks/>
          </p:cNvCxnSpPr>
          <p:nvPr/>
        </p:nvCxnSpPr>
        <p:spPr>
          <a:xfrm>
            <a:off x="1599045" y="2408513"/>
            <a:ext cx="6592359" cy="0"/>
          </a:xfrm>
          <a:prstGeom prst="line">
            <a:avLst/>
          </a:prstGeom>
          <a:ln w="762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E322407A-018B-D0C9-1F87-3157CCE7700E}"/>
              </a:ext>
            </a:extLst>
          </p:cNvPr>
          <p:cNvCxnSpPr>
            <a:cxnSpLocks/>
          </p:cNvCxnSpPr>
          <p:nvPr/>
        </p:nvCxnSpPr>
        <p:spPr>
          <a:xfrm>
            <a:off x="1599045" y="3875970"/>
            <a:ext cx="6592359" cy="0"/>
          </a:xfrm>
          <a:prstGeom prst="line">
            <a:avLst/>
          </a:prstGeom>
          <a:ln w="762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682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37561-6EDC-7855-6892-8AB3CBE022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820CF7-E2AE-6B69-83AF-8000EEBE4FD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8EC502A-B434-2A4F-E1F4-E13934A32EFF}"/>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F0B1E43B-98C6-9062-C73E-24DF4A3F59E5}"/>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CONTRACT RATIO</a:t>
            </a:r>
          </a:p>
        </p:txBody>
      </p:sp>
      <p:pic>
        <p:nvPicPr>
          <p:cNvPr id="16" name="Picture 15">
            <a:extLst>
              <a:ext uri="{FF2B5EF4-FFF2-40B4-BE49-F238E27FC236}">
                <a16:creationId xmlns:a16="http://schemas.microsoft.com/office/drawing/2014/main" id="{526B11BD-6EEA-29C5-1658-4D88D33A12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4106" y="785297"/>
            <a:ext cx="8950840" cy="5207054"/>
          </a:xfrm>
          <a:prstGeom prst="rect">
            <a:avLst/>
          </a:prstGeom>
        </p:spPr>
      </p:pic>
      <p:sp>
        <p:nvSpPr>
          <p:cNvPr id="20" name="TextBox 19">
            <a:extLst>
              <a:ext uri="{FF2B5EF4-FFF2-40B4-BE49-F238E27FC236}">
                <a16:creationId xmlns:a16="http://schemas.microsoft.com/office/drawing/2014/main" id="{F5146639-FF60-1EBF-4EE8-07DF92BC571E}"/>
              </a:ext>
            </a:extLst>
          </p:cNvPr>
          <p:cNvSpPr txBox="1"/>
          <p:nvPr/>
        </p:nvSpPr>
        <p:spPr>
          <a:xfrm>
            <a:off x="3157184" y="1895989"/>
            <a:ext cx="5058383" cy="461665"/>
          </a:xfrm>
          <a:prstGeom prst="rect">
            <a:avLst/>
          </a:prstGeom>
          <a:noFill/>
        </p:spPr>
        <p:txBody>
          <a:bodyPr wrap="square" rtlCol="0">
            <a:spAutoFit/>
          </a:bodyPr>
          <a:lstStyle/>
          <a:p>
            <a:pPr algn="ctr"/>
            <a:r>
              <a:rPr lang="en-US" sz="2400" b="1" dirty="0"/>
              <a:t>SEASONALITY</a:t>
            </a:r>
          </a:p>
        </p:txBody>
      </p:sp>
      <p:sp>
        <p:nvSpPr>
          <p:cNvPr id="21" name="TextBox 20">
            <a:extLst>
              <a:ext uri="{FF2B5EF4-FFF2-40B4-BE49-F238E27FC236}">
                <a16:creationId xmlns:a16="http://schemas.microsoft.com/office/drawing/2014/main" id="{376D7BBD-4226-FBE5-B4FE-6E97A08851E2}"/>
              </a:ext>
            </a:extLst>
          </p:cNvPr>
          <p:cNvSpPr txBox="1"/>
          <p:nvPr/>
        </p:nvSpPr>
        <p:spPr>
          <a:xfrm>
            <a:off x="2857546" y="3374931"/>
            <a:ext cx="1054099" cy="461665"/>
          </a:xfrm>
          <a:prstGeom prst="rect">
            <a:avLst/>
          </a:prstGeom>
          <a:noFill/>
        </p:spPr>
        <p:txBody>
          <a:bodyPr wrap="square" rtlCol="0">
            <a:spAutoFit/>
          </a:bodyPr>
          <a:lstStyle/>
          <a:p>
            <a:pPr algn="ctr"/>
            <a:r>
              <a:rPr lang="en-US" sz="2400" b="1" dirty="0"/>
              <a:t>2023</a:t>
            </a:r>
          </a:p>
        </p:txBody>
      </p:sp>
      <p:sp>
        <p:nvSpPr>
          <p:cNvPr id="22" name="TextBox 21">
            <a:extLst>
              <a:ext uri="{FF2B5EF4-FFF2-40B4-BE49-F238E27FC236}">
                <a16:creationId xmlns:a16="http://schemas.microsoft.com/office/drawing/2014/main" id="{F9857652-E7F7-03A0-77E4-34FEC8A7B89F}"/>
              </a:ext>
            </a:extLst>
          </p:cNvPr>
          <p:cNvSpPr txBox="1"/>
          <p:nvPr/>
        </p:nvSpPr>
        <p:spPr>
          <a:xfrm>
            <a:off x="5000750" y="3798651"/>
            <a:ext cx="1054099" cy="461665"/>
          </a:xfrm>
          <a:prstGeom prst="rect">
            <a:avLst/>
          </a:prstGeom>
          <a:noFill/>
        </p:spPr>
        <p:txBody>
          <a:bodyPr wrap="square" rtlCol="0">
            <a:spAutoFit/>
          </a:bodyPr>
          <a:lstStyle/>
          <a:p>
            <a:pPr algn="ctr"/>
            <a:r>
              <a:rPr lang="en-US" sz="2400" b="1" dirty="0"/>
              <a:t>2024</a:t>
            </a:r>
          </a:p>
        </p:txBody>
      </p:sp>
      <p:sp>
        <p:nvSpPr>
          <p:cNvPr id="25" name="TextBox 24">
            <a:extLst>
              <a:ext uri="{FF2B5EF4-FFF2-40B4-BE49-F238E27FC236}">
                <a16:creationId xmlns:a16="http://schemas.microsoft.com/office/drawing/2014/main" id="{B633E899-FC31-908B-831B-9817899FA8EC}"/>
              </a:ext>
            </a:extLst>
          </p:cNvPr>
          <p:cNvSpPr txBox="1"/>
          <p:nvPr/>
        </p:nvSpPr>
        <p:spPr>
          <a:xfrm>
            <a:off x="7196250" y="4029484"/>
            <a:ext cx="1054099" cy="461665"/>
          </a:xfrm>
          <a:prstGeom prst="rect">
            <a:avLst/>
          </a:prstGeom>
          <a:noFill/>
        </p:spPr>
        <p:txBody>
          <a:bodyPr wrap="square" rtlCol="0">
            <a:spAutoFit/>
          </a:bodyPr>
          <a:lstStyle/>
          <a:p>
            <a:pPr algn="ctr"/>
            <a:r>
              <a:rPr lang="en-US" sz="2400" b="1" dirty="0"/>
              <a:t>2025</a:t>
            </a:r>
          </a:p>
        </p:txBody>
      </p:sp>
      <p:cxnSp>
        <p:nvCxnSpPr>
          <p:cNvPr id="27" name="Straight Arrow Connector 26">
            <a:extLst>
              <a:ext uri="{FF2B5EF4-FFF2-40B4-BE49-F238E27FC236}">
                <a16:creationId xmlns:a16="http://schemas.microsoft.com/office/drawing/2014/main" id="{54E85ACA-C232-477A-2EE9-3D58B1D5DC1F}"/>
              </a:ext>
            </a:extLst>
          </p:cNvPr>
          <p:cNvCxnSpPr>
            <a:cxnSpLocks/>
          </p:cNvCxnSpPr>
          <p:nvPr/>
        </p:nvCxnSpPr>
        <p:spPr>
          <a:xfrm>
            <a:off x="2866136" y="3466945"/>
            <a:ext cx="0" cy="36965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D8059EA-EFA3-5768-A338-A266195BBF75}"/>
              </a:ext>
            </a:extLst>
          </p:cNvPr>
          <p:cNvCxnSpPr>
            <a:cxnSpLocks/>
          </p:cNvCxnSpPr>
          <p:nvPr/>
        </p:nvCxnSpPr>
        <p:spPr>
          <a:xfrm>
            <a:off x="5000750" y="3976233"/>
            <a:ext cx="0" cy="36965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C8A1ACA6-2F04-6004-2461-67EF4B3625E3}"/>
              </a:ext>
            </a:extLst>
          </p:cNvPr>
          <p:cNvCxnSpPr>
            <a:cxnSpLocks/>
          </p:cNvCxnSpPr>
          <p:nvPr/>
        </p:nvCxnSpPr>
        <p:spPr>
          <a:xfrm>
            <a:off x="7125004" y="4226115"/>
            <a:ext cx="0" cy="36965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8EAA638D-2D7D-9AB9-7AF9-96148017E465}"/>
              </a:ext>
            </a:extLst>
          </p:cNvPr>
          <p:cNvSpPr txBox="1"/>
          <p:nvPr/>
        </p:nvSpPr>
        <p:spPr>
          <a:xfrm>
            <a:off x="2584603" y="3144258"/>
            <a:ext cx="704901" cy="369332"/>
          </a:xfrm>
          <a:prstGeom prst="rect">
            <a:avLst/>
          </a:prstGeom>
          <a:noFill/>
        </p:spPr>
        <p:txBody>
          <a:bodyPr wrap="square" rtlCol="0">
            <a:spAutoFit/>
          </a:bodyPr>
          <a:lstStyle/>
          <a:p>
            <a:r>
              <a:rPr lang="en-US" dirty="0"/>
              <a:t>May</a:t>
            </a:r>
          </a:p>
        </p:txBody>
      </p:sp>
      <p:cxnSp>
        <p:nvCxnSpPr>
          <p:cNvPr id="8" name="Straight Arrow Connector 7">
            <a:extLst>
              <a:ext uri="{FF2B5EF4-FFF2-40B4-BE49-F238E27FC236}">
                <a16:creationId xmlns:a16="http://schemas.microsoft.com/office/drawing/2014/main" id="{AE4EB9D4-598F-4687-40BE-A347BE977210}"/>
              </a:ext>
            </a:extLst>
          </p:cNvPr>
          <p:cNvCxnSpPr>
            <a:cxnSpLocks/>
          </p:cNvCxnSpPr>
          <p:nvPr/>
        </p:nvCxnSpPr>
        <p:spPr>
          <a:xfrm>
            <a:off x="9206114" y="4264513"/>
            <a:ext cx="7560" cy="29285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E551C8BE-4CB4-7AE1-0B8B-F94606FA47D6}"/>
              </a:ext>
            </a:extLst>
          </p:cNvPr>
          <p:cNvSpPr txBox="1"/>
          <p:nvPr/>
        </p:nvSpPr>
        <p:spPr>
          <a:xfrm>
            <a:off x="9163560" y="4524269"/>
            <a:ext cx="1054099" cy="461665"/>
          </a:xfrm>
          <a:prstGeom prst="rect">
            <a:avLst/>
          </a:prstGeom>
          <a:noFill/>
        </p:spPr>
        <p:txBody>
          <a:bodyPr wrap="square" rtlCol="0">
            <a:spAutoFit/>
          </a:bodyPr>
          <a:lstStyle/>
          <a:p>
            <a:pPr algn="ctr"/>
            <a:r>
              <a:rPr lang="en-US" sz="2400" b="1" dirty="0"/>
              <a:t>2026</a:t>
            </a:r>
          </a:p>
        </p:txBody>
      </p:sp>
      <p:sp>
        <p:nvSpPr>
          <p:cNvPr id="14" name="TextBox 13">
            <a:extLst>
              <a:ext uri="{FF2B5EF4-FFF2-40B4-BE49-F238E27FC236}">
                <a16:creationId xmlns:a16="http://schemas.microsoft.com/office/drawing/2014/main" id="{16F431CF-4358-9A1C-691C-66F49C146A65}"/>
              </a:ext>
            </a:extLst>
          </p:cNvPr>
          <p:cNvSpPr txBox="1"/>
          <p:nvPr/>
        </p:nvSpPr>
        <p:spPr>
          <a:xfrm>
            <a:off x="4699107" y="3622912"/>
            <a:ext cx="728720" cy="369332"/>
          </a:xfrm>
          <a:prstGeom prst="rect">
            <a:avLst/>
          </a:prstGeom>
          <a:noFill/>
        </p:spPr>
        <p:txBody>
          <a:bodyPr wrap="square" rtlCol="0">
            <a:spAutoFit/>
          </a:bodyPr>
          <a:lstStyle/>
          <a:p>
            <a:r>
              <a:rPr lang="en-US" dirty="0"/>
              <a:t>May</a:t>
            </a:r>
          </a:p>
        </p:txBody>
      </p:sp>
      <p:sp>
        <p:nvSpPr>
          <p:cNvPr id="15" name="TextBox 14">
            <a:extLst>
              <a:ext uri="{FF2B5EF4-FFF2-40B4-BE49-F238E27FC236}">
                <a16:creationId xmlns:a16="http://schemas.microsoft.com/office/drawing/2014/main" id="{209C8333-055D-5ECF-E06E-B024A8E8D98C}"/>
              </a:ext>
            </a:extLst>
          </p:cNvPr>
          <p:cNvSpPr txBox="1"/>
          <p:nvPr/>
        </p:nvSpPr>
        <p:spPr>
          <a:xfrm>
            <a:off x="6785747" y="3907075"/>
            <a:ext cx="678514" cy="369332"/>
          </a:xfrm>
          <a:prstGeom prst="rect">
            <a:avLst/>
          </a:prstGeom>
          <a:noFill/>
        </p:spPr>
        <p:txBody>
          <a:bodyPr wrap="square" rtlCol="0">
            <a:spAutoFit/>
          </a:bodyPr>
          <a:lstStyle/>
          <a:p>
            <a:r>
              <a:rPr lang="en-US" dirty="0"/>
              <a:t>May</a:t>
            </a:r>
          </a:p>
        </p:txBody>
      </p:sp>
      <p:sp>
        <p:nvSpPr>
          <p:cNvPr id="17" name="TextBox 16">
            <a:extLst>
              <a:ext uri="{FF2B5EF4-FFF2-40B4-BE49-F238E27FC236}">
                <a16:creationId xmlns:a16="http://schemas.microsoft.com/office/drawing/2014/main" id="{29661DFE-2DB4-B0A7-D0F2-026E311446E7}"/>
              </a:ext>
            </a:extLst>
          </p:cNvPr>
          <p:cNvSpPr txBox="1"/>
          <p:nvPr/>
        </p:nvSpPr>
        <p:spPr>
          <a:xfrm>
            <a:off x="8917004" y="3923404"/>
            <a:ext cx="678514" cy="369332"/>
          </a:xfrm>
          <a:prstGeom prst="rect">
            <a:avLst/>
          </a:prstGeom>
          <a:noFill/>
        </p:spPr>
        <p:txBody>
          <a:bodyPr wrap="square" rtlCol="0">
            <a:spAutoFit/>
          </a:bodyPr>
          <a:lstStyle/>
          <a:p>
            <a:r>
              <a:rPr lang="en-US" dirty="0"/>
              <a:t>May</a:t>
            </a:r>
          </a:p>
        </p:txBody>
      </p:sp>
      <p:pic>
        <p:nvPicPr>
          <p:cNvPr id="5" name="Picture 4">
            <a:extLst>
              <a:ext uri="{FF2B5EF4-FFF2-40B4-BE49-F238E27FC236}">
                <a16:creationId xmlns:a16="http://schemas.microsoft.com/office/drawing/2014/main" id="{492C0B80-400B-6292-6018-BEE8C635F201}"/>
              </a:ext>
            </a:extLst>
          </p:cNvPr>
          <p:cNvPicPr>
            <a:picLocks noChangeAspect="1"/>
          </p:cNvPicPr>
          <p:nvPr/>
        </p:nvPicPr>
        <p:blipFill>
          <a:blip r:embed="rId4"/>
          <a:stretch>
            <a:fillRect/>
          </a:stretch>
        </p:blipFill>
        <p:spPr>
          <a:xfrm>
            <a:off x="9690610" y="2377898"/>
            <a:ext cx="2422052" cy="2146371"/>
          </a:xfrm>
          <a:prstGeom prst="rect">
            <a:avLst/>
          </a:prstGeom>
        </p:spPr>
      </p:pic>
      <p:sp>
        <p:nvSpPr>
          <p:cNvPr id="9" name="TextBox 8">
            <a:extLst>
              <a:ext uri="{FF2B5EF4-FFF2-40B4-BE49-F238E27FC236}">
                <a16:creationId xmlns:a16="http://schemas.microsoft.com/office/drawing/2014/main" id="{EECEB280-AB00-BD98-6635-46D5ED5C2466}"/>
              </a:ext>
            </a:extLst>
          </p:cNvPr>
          <p:cNvSpPr txBox="1"/>
          <p:nvPr/>
        </p:nvSpPr>
        <p:spPr>
          <a:xfrm>
            <a:off x="10596012" y="2891013"/>
            <a:ext cx="762000" cy="369332"/>
          </a:xfrm>
          <a:prstGeom prst="rect">
            <a:avLst/>
          </a:prstGeom>
          <a:noFill/>
        </p:spPr>
        <p:txBody>
          <a:bodyPr wrap="square" rtlCol="0">
            <a:spAutoFit/>
          </a:bodyPr>
          <a:lstStyle/>
          <a:p>
            <a:r>
              <a:rPr lang="en-US" dirty="0">
                <a:ln w="12700">
                  <a:solidFill>
                    <a:schemeClr val="dk1"/>
                  </a:solidFill>
                </a:ln>
                <a:solidFill>
                  <a:schemeClr val="bg1"/>
                </a:solidFill>
                <a:latin typeface="Impact" panose="020B0806030902050204" pitchFamily="34" charset="0"/>
              </a:rPr>
              <a:t>2026</a:t>
            </a:r>
          </a:p>
        </p:txBody>
      </p:sp>
      <p:sp>
        <p:nvSpPr>
          <p:cNvPr id="11" name="TextBox 10">
            <a:extLst>
              <a:ext uri="{FF2B5EF4-FFF2-40B4-BE49-F238E27FC236}">
                <a16:creationId xmlns:a16="http://schemas.microsoft.com/office/drawing/2014/main" id="{56126E99-0ADF-6887-CD9C-A4E4F04D2A31}"/>
              </a:ext>
            </a:extLst>
          </p:cNvPr>
          <p:cNvSpPr txBox="1"/>
          <p:nvPr/>
        </p:nvSpPr>
        <p:spPr>
          <a:xfrm>
            <a:off x="10361552" y="3388825"/>
            <a:ext cx="762000" cy="369332"/>
          </a:xfrm>
          <a:prstGeom prst="rect">
            <a:avLst/>
          </a:prstGeom>
          <a:noFill/>
        </p:spPr>
        <p:txBody>
          <a:bodyPr wrap="square" rtlCol="0">
            <a:spAutoFit/>
          </a:bodyPr>
          <a:lstStyle/>
          <a:p>
            <a:r>
              <a:rPr lang="en-US" dirty="0">
                <a:ln w="12700">
                  <a:solidFill>
                    <a:schemeClr val="dk1"/>
                  </a:solidFill>
                </a:ln>
                <a:solidFill>
                  <a:schemeClr val="bg1"/>
                </a:solidFill>
                <a:latin typeface="Impact" panose="020B0806030902050204" pitchFamily="34" charset="0"/>
              </a:rPr>
              <a:t>2025</a:t>
            </a:r>
          </a:p>
        </p:txBody>
      </p:sp>
    </p:spTree>
    <p:extLst>
      <p:ext uri="{BB962C8B-B14F-4D97-AF65-F5344CB8AC3E}">
        <p14:creationId xmlns:p14="http://schemas.microsoft.com/office/powerpoint/2010/main" val="419776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9D0DC-EF69-BC7C-4D0F-2C4B926B4D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6D978C3-FCBD-FB8E-625F-CFFF20B8CC5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C507BAA9-A6E1-6334-61E1-EE5D4B57471C}"/>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1968BA19-A0A9-ABA0-12BC-BA48AD14C12E}"/>
              </a:ext>
            </a:extLst>
          </p:cNvPr>
          <p:cNvSpPr txBox="1"/>
          <p:nvPr/>
        </p:nvSpPr>
        <p:spPr>
          <a:xfrm>
            <a:off x="206247" y="102879"/>
            <a:ext cx="9197426" cy="646331"/>
          </a:xfrm>
          <a:prstGeom prst="rect">
            <a:avLst/>
          </a:prstGeom>
          <a:noFill/>
        </p:spPr>
        <p:txBody>
          <a:bodyPr wrap="square" rtlCol="0">
            <a:spAutoFit/>
          </a:bodyPr>
          <a:lstStyle/>
          <a:p>
            <a:pPr algn="ctr"/>
            <a:r>
              <a:rPr lang="en-US" sz="3600" b="1" dirty="0"/>
              <a:t>CONTRACT RATIO</a:t>
            </a:r>
          </a:p>
        </p:txBody>
      </p:sp>
      <p:pic>
        <p:nvPicPr>
          <p:cNvPr id="12" name="Picture 11" descr="The image is a heat map displaying contract ratio ranges for different cities in Arizona, with varying temperature ranges and a legend indicating different levels of contract ratios.&#10;&#10;AI-generated content may be incorrect.">
            <a:hlinkClick r:id="rId3" action="ppaction://hlinkfile"/>
            <a:extLst>
              <a:ext uri="{FF2B5EF4-FFF2-40B4-BE49-F238E27FC236}">
                <a16:creationId xmlns:a16="http://schemas.microsoft.com/office/drawing/2014/main" id="{AE971F34-261F-F4C1-D2E1-5DBD9A5E510C}"/>
              </a:ext>
            </a:extLst>
          </p:cNvPr>
          <p:cNvPicPr>
            <a:picLocks noChangeAspect="1"/>
          </p:cNvPicPr>
          <p:nvPr/>
        </p:nvPicPr>
        <p:blipFill>
          <a:blip r:embed="rId4"/>
          <a:stretch>
            <a:fillRect/>
          </a:stretch>
        </p:blipFill>
        <p:spPr>
          <a:xfrm>
            <a:off x="206247" y="649318"/>
            <a:ext cx="9404284" cy="5909551"/>
          </a:xfrm>
          <a:prstGeom prst="rect">
            <a:avLst/>
          </a:prstGeom>
        </p:spPr>
      </p:pic>
    </p:spTree>
    <p:extLst>
      <p:ext uri="{BB962C8B-B14F-4D97-AF65-F5344CB8AC3E}">
        <p14:creationId xmlns:p14="http://schemas.microsoft.com/office/powerpoint/2010/main" val="3616726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3BCCA-39DF-D569-AE02-51B7BFCC78B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160620-1B73-9698-702C-1787E4A9C9D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3762" y="893922"/>
            <a:ext cx="8026476" cy="5644475"/>
          </a:xfrm>
          <a:prstGeom prst="rect">
            <a:avLst/>
          </a:prstGeom>
        </p:spPr>
      </p:pic>
      <p:pic>
        <p:nvPicPr>
          <p:cNvPr id="3" name="Picture 2">
            <a:extLst>
              <a:ext uri="{FF2B5EF4-FFF2-40B4-BE49-F238E27FC236}">
                <a16:creationId xmlns:a16="http://schemas.microsoft.com/office/drawing/2014/main" id="{AAFD1ECC-0A65-6E45-DA24-9091DAB7776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D49D2250-547E-CD13-2242-7E012DC6A68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942AE3D3-BF11-94F0-55A6-832CA632C90A}"/>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sp>
        <p:nvSpPr>
          <p:cNvPr id="2" name="TextBox 1">
            <a:extLst>
              <a:ext uri="{FF2B5EF4-FFF2-40B4-BE49-F238E27FC236}">
                <a16:creationId xmlns:a16="http://schemas.microsoft.com/office/drawing/2014/main" id="{DB3C0652-DDA7-845B-86C8-A38BF90F361C}"/>
              </a:ext>
            </a:extLst>
          </p:cNvPr>
          <p:cNvSpPr txBox="1"/>
          <p:nvPr/>
        </p:nvSpPr>
        <p:spPr>
          <a:xfrm>
            <a:off x="3525622" y="1687401"/>
            <a:ext cx="3985591" cy="646331"/>
          </a:xfrm>
          <a:prstGeom prst="rect">
            <a:avLst/>
          </a:prstGeom>
          <a:noFill/>
        </p:spPr>
        <p:txBody>
          <a:bodyPr wrap="square" rtlCol="0">
            <a:spAutoFit/>
          </a:bodyPr>
          <a:lstStyle/>
          <a:p>
            <a:pPr algn="ctr"/>
            <a:r>
              <a:rPr lang="en-US" sz="3600" b="1" dirty="0">
                <a:solidFill>
                  <a:schemeClr val="tx1">
                    <a:alpha val="34000"/>
                  </a:schemeClr>
                </a:solidFill>
              </a:rPr>
              <a:t>Jun 6, 2026</a:t>
            </a:r>
          </a:p>
        </p:txBody>
      </p:sp>
    </p:spTree>
    <p:extLst>
      <p:ext uri="{BB962C8B-B14F-4D97-AF65-F5344CB8AC3E}">
        <p14:creationId xmlns:p14="http://schemas.microsoft.com/office/powerpoint/2010/main" val="41246497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05EAD-214A-6191-9E55-1032102477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0F28E0-4E65-831C-4F07-00B19E0EBE2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7914" y="828027"/>
            <a:ext cx="8121390" cy="5720628"/>
          </a:xfrm>
          <a:prstGeom prst="rect">
            <a:avLst/>
          </a:prstGeom>
        </p:spPr>
      </p:pic>
      <p:pic>
        <p:nvPicPr>
          <p:cNvPr id="3" name="Picture 2">
            <a:extLst>
              <a:ext uri="{FF2B5EF4-FFF2-40B4-BE49-F238E27FC236}">
                <a16:creationId xmlns:a16="http://schemas.microsoft.com/office/drawing/2014/main" id="{503FCAE4-EB18-A0F2-7466-446C9F50627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410E6FC-EED8-B2BC-3866-4C0F941F771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CF5420EA-2723-F860-31A7-D1E65B4DA2E1}"/>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sp>
        <p:nvSpPr>
          <p:cNvPr id="2" name="TextBox 1">
            <a:extLst>
              <a:ext uri="{FF2B5EF4-FFF2-40B4-BE49-F238E27FC236}">
                <a16:creationId xmlns:a16="http://schemas.microsoft.com/office/drawing/2014/main" id="{B504A06D-3230-8A51-4F5D-4BC3BBF6338B}"/>
              </a:ext>
            </a:extLst>
          </p:cNvPr>
          <p:cNvSpPr txBox="1"/>
          <p:nvPr/>
        </p:nvSpPr>
        <p:spPr>
          <a:xfrm>
            <a:off x="3614764" y="1634657"/>
            <a:ext cx="3985591" cy="646331"/>
          </a:xfrm>
          <a:prstGeom prst="rect">
            <a:avLst/>
          </a:prstGeom>
          <a:noFill/>
        </p:spPr>
        <p:txBody>
          <a:bodyPr wrap="square" rtlCol="0">
            <a:spAutoFit/>
          </a:bodyPr>
          <a:lstStyle/>
          <a:p>
            <a:pPr algn="ctr"/>
            <a:r>
              <a:rPr lang="en-US" sz="3600" b="1" dirty="0">
                <a:solidFill>
                  <a:schemeClr val="tx1">
                    <a:alpha val="34000"/>
                  </a:schemeClr>
                </a:solidFill>
              </a:rPr>
              <a:t>CONDO/TH ONLY</a:t>
            </a:r>
          </a:p>
        </p:txBody>
      </p:sp>
      <p:pic>
        <p:nvPicPr>
          <p:cNvPr id="9" name="Picture 8">
            <a:extLst>
              <a:ext uri="{FF2B5EF4-FFF2-40B4-BE49-F238E27FC236}">
                <a16:creationId xmlns:a16="http://schemas.microsoft.com/office/drawing/2014/main" id="{CA722EB4-09B7-1B75-F3FB-15FB35AF9F9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5375" y="2479876"/>
            <a:ext cx="1755551" cy="17197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1004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B633D-3EC1-F105-21B6-B08F26706C1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C612399-DA3C-C204-7016-03448BD82A2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6057" y="843459"/>
            <a:ext cx="8065104" cy="5689766"/>
          </a:xfrm>
          <a:prstGeom prst="rect">
            <a:avLst/>
          </a:prstGeom>
        </p:spPr>
      </p:pic>
      <p:pic>
        <p:nvPicPr>
          <p:cNvPr id="3" name="Picture 2">
            <a:extLst>
              <a:ext uri="{FF2B5EF4-FFF2-40B4-BE49-F238E27FC236}">
                <a16:creationId xmlns:a16="http://schemas.microsoft.com/office/drawing/2014/main" id="{F7A5213D-8532-EB97-33CB-F2E929CBDB1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D88DF27B-345E-8D66-C316-41D856A3DA8B}"/>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DDA3F368-ED8E-AC4B-40A5-DD4138130276}"/>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sp>
        <p:nvSpPr>
          <p:cNvPr id="2" name="TextBox 1">
            <a:extLst>
              <a:ext uri="{FF2B5EF4-FFF2-40B4-BE49-F238E27FC236}">
                <a16:creationId xmlns:a16="http://schemas.microsoft.com/office/drawing/2014/main" id="{82315897-90F1-A73A-4C59-FD726EFC00E0}"/>
              </a:ext>
            </a:extLst>
          </p:cNvPr>
          <p:cNvSpPr txBox="1"/>
          <p:nvPr/>
        </p:nvSpPr>
        <p:spPr>
          <a:xfrm>
            <a:off x="3614764" y="1634657"/>
            <a:ext cx="3985591" cy="646331"/>
          </a:xfrm>
          <a:prstGeom prst="rect">
            <a:avLst/>
          </a:prstGeom>
          <a:noFill/>
        </p:spPr>
        <p:txBody>
          <a:bodyPr wrap="square" rtlCol="0">
            <a:spAutoFit/>
          </a:bodyPr>
          <a:lstStyle/>
          <a:p>
            <a:pPr algn="ctr"/>
            <a:r>
              <a:rPr lang="en-US" sz="3600" b="1" dirty="0">
                <a:solidFill>
                  <a:schemeClr val="tx1">
                    <a:alpha val="34000"/>
                  </a:schemeClr>
                </a:solidFill>
              </a:rPr>
              <a:t>SFR ONLY</a:t>
            </a:r>
          </a:p>
        </p:txBody>
      </p:sp>
      <p:pic>
        <p:nvPicPr>
          <p:cNvPr id="9" name="Picture 8" descr="The image shows a form or selection interface with options for different types of dwellings: All, Condo, Mobile, and Single Family Residential (SFR).&#10;&#10;AI-generated content may be incorrect.">
            <a:extLst>
              <a:ext uri="{FF2B5EF4-FFF2-40B4-BE49-F238E27FC236}">
                <a16:creationId xmlns:a16="http://schemas.microsoft.com/office/drawing/2014/main" id="{838BD26A-F9EA-7DCA-70F6-74B970CD0C11}"/>
              </a:ext>
            </a:extLst>
          </p:cNvPr>
          <p:cNvPicPr>
            <a:picLocks noChangeAspect="1"/>
          </p:cNvPicPr>
          <p:nvPr/>
        </p:nvPicPr>
        <p:blipFill>
          <a:blip r:embed="rId4"/>
          <a:stretch>
            <a:fillRect/>
          </a:stretch>
        </p:blipFill>
        <p:spPr>
          <a:xfrm>
            <a:off x="8715375" y="2461963"/>
            <a:ext cx="1755551" cy="1755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73197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5C634-01D4-C1F2-BA8A-E9FDA7649D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434639-19D7-72C3-F827-82ACE01E13D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7C99097-DCBF-4411-7B8E-ECB09B69D16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18D1E775-3BC4-6BB3-7BB3-CAD0F24BA13C}"/>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8FD06C94-096A-C3B4-6EAA-C7B27949EC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13219" y="1888736"/>
            <a:ext cx="1468804" cy="381494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BFB5E4E9-7C77-C304-9646-3E3FDCBD3B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3436" y="839637"/>
            <a:ext cx="8050343" cy="5697408"/>
          </a:xfrm>
          <a:prstGeom prst="rect">
            <a:avLst/>
          </a:prstGeom>
        </p:spPr>
      </p:pic>
      <p:pic>
        <p:nvPicPr>
          <p:cNvPr id="5" name="Picture 4">
            <a:extLst>
              <a:ext uri="{FF2B5EF4-FFF2-40B4-BE49-F238E27FC236}">
                <a16:creationId xmlns:a16="http://schemas.microsoft.com/office/drawing/2014/main" id="{12218690-5CED-D8B5-469B-853691D292D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803134" y="4156014"/>
            <a:ext cx="831940" cy="706489"/>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F5F6162E-F489-4B0E-A90A-4424CA04B32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38651" y="4827281"/>
            <a:ext cx="1023656" cy="702910"/>
          </a:xfrm>
          <a:prstGeom prst="rect">
            <a:avLst/>
          </a:prstGeom>
          <a:ln>
            <a:noFill/>
          </a:ln>
          <a:effectLst>
            <a:outerShdw blurRad="292100" dist="139700" dir="2700000" algn="tl" rotWithShape="0">
              <a:srgbClr val="333333">
                <a:alpha val="65000"/>
              </a:srgbClr>
            </a:outerShdw>
          </a:effectLst>
        </p:spPr>
      </p:pic>
      <p:cxnSp>
        <p:nvCxnSpPr>
          <p:cNvPr id="12" name="Straight Arrow Connector 11">
            <a:extLst>
              <a:ext uri="{FF2B5EF4-FFF2-40B4-BE49-F238E27FC236}">
                <a16:creationId xmlns:a16="http://schemas.microsoft.com/office/drawing/2014/main" id="{590CC24F-F71C-D471-F03B-56EEC940DCCA}"/>
              </a:ext>
            </a:extLst>
          </p:cNvPr>
          <p:cNvCxnSpPr>
            <a:cxnSpLocks/>
          </p:cNvCxnSpPr>
          <p:nvPr/>
        </p:nvCxnSpPr>
        <p:spPr>
          <a:xfrm flipH="1" flipV="1">
            <a:off x="7138888" y="4742017"/>
            <a:ext cx="397846" cy="1204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724685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58D32-F134-284B-1298-D6597B02A15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E6EE1C-9635-A1D0-DA1B-F3B36B6A705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65CA2A3-3E23-3DCF-BAB2-8CCF23204DA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E0EB336E-2413-22E7-ECAB-975873DFD5A9}"/>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ACC69F4D-F19F-C0A5-CDD5-5553A146BE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5375" y="2013266"/>
            <a:ext cx="1598818" cy="390568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F26ABE51-9AD6-0809-ACE7-67B58C4C31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7310" y="803134"/>
            <a:ext cx="8098494" cy="5689549"/>
          </a:xfrm>
          <a:prstGeom prst="rect">
            <a:avLst/>
          </a:prstGeom>
        </p:spPr>
      </p:pic>
      <p:pic>
        <p:nvPicPr>
          <p:cNvPr id="14" name="Picture 13">
            <a:extLst>
              <a:ext uri="{FF2B5EF4-FFF2-40B4-BE49-F238E27FC236}">
                <a16:creationId xmlns:a16="http://schemas.microsoft.com/office/drawing/2014/main" id="{7458A1EE-8958-FA69-C1C4-D9B684B8323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256831" y="3906195"/>
            <a:ext cx="1282153" cy="816529"/>
          </a:xfrm>
          <a:prstGeom prst="rect">
            <a:avLst/>
          </a:prstGeom>
          <a:ln>
            <a:noFill/>
          </a:ln>
          <a:effectLst>
            <a:outerShdw blurRad="292100" dist="139700" dir="2700000" algn="tl" rotWithShape="0">
              <a:srgbClr val="333333">
                <a:alpha val="65000"/>
              </a:srgbClr>
            </a:outerShdw>
          </a:effectLst>
        </p:spPr>
      </p:pic>
      <p:cxnSp>
        <p:nvCxnSpPr>
          <p:cNvPr id="15" name="Straight Arrow Connector 14">
            <a:extLst>
              <a:ext uri="{FF2B5EF4-FFF2-40B4-BE49-F238E27FC236}">
                <a16:creationId xmlns:a16="http://schemas.microsoft.com/office/drawing/2014/main" id="{7190B888-E00C-E888-96A2-CD9185EBBDAA}"/>
              </a:ext>
            </a:extLst>
          </p:cNvPr>
          <p:cNvCxnSpPr>
            <a:cxnSpLocks/>
          </p:cNvCxnSpPr>
          <p:nvPr/>
        </p:nvCxnSpPr>
        <p:spPr>
          <a:xfrm flipH="1">
            <a:off x="6794205" y="4182304"/>
            <a:ext cx="41112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 name="Straight Arrow Connector 3">
            <a:extLst>
              <a:ext uri="{FF2B5EF4-FFF2-40B4-BE49-F238E27FC236}">
                <a16:creationId xmlns:a16="http://schemas.microsoft.com/office/drawing/2014/main" id="{25AE856D-263E-940B-F3FE-F3A8FEC529CD}"/>
              </a:ext>
            </a:extLst>
          </p:cNvPr>
          <p:cNvCxnSpPr>
            <a:cxnSpLocks/>
          </p:cNvCxnSpPr>
          <p:nvPr/>
        </p:nvCxnSpPr>
        <p:spPr>
          <a:xfrm>
            <a:off x="3271033" y="2783703"/>
            <a:ext cx="1224922" cy="7330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476A3A81-211A-8FBF-77E4-4C8C2C151E0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668250" y="2153718"/>
            <a:ext cx="1051258" cy="85101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02FC5790-D0B0-2A6F-264E-D8E22B467DA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685442" y="4094834"/>
            <a:ext cx="866363" cy="71745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82A35F3C-2A9D-E919-EE63-DBA8ED8632D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180014" y="5286944"/>
            <a:ext cx="840932" cy="712080"/>
          </a:xfrm>
          <a:prstGeom prst="rect">
            <a:avLst/>
          </a:prstGeom>
          <a:ln>
            <a:noFill/>
          </a:ln>
          <a:effectLst>
            <a:outerShdw blurRad="292100" dist="139700" dir="2700000" algn="tl" rotWithShape="0">
              <a:srgbClr val="333333">
                <a:alpha val="65000"/>
              </a:srgbClr>
            </a:outerShdw>
          </a:effectLst>
        </p:spPr>
      </p:pic>
      <p:cxnSp>
        <p:nvCxnSpPr>
          <p:cNvPr id="5" name="Straight Arrow Connector 4">
            <a:extLst>
              <a:ext uri="{FF2B5EF4-FFF2-40B4-BE49-F238E27FC236}">
                <a16:creationId xmlns:a16="http://schemas.microsoft.com/office/drawing/2014/main" id="{4870AE8E-0C9D-4710-4EA7-2DC090C0E58D}"/>
              </a:ext>
            </a:extLst>
          </p:cNvPr>
          <p:cNvCxnSpPr>
            <a:cxnSpLocks/>
          </p:cNvCxnSpPr>
          <p:nvPr/>
        </p:nvCxnSpPr>
        <p:spPr>
          <a:xfrm>
            <a:off x="3508634" y="4182304"/>
            <a:ext cx="45060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78010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B6B6C-F1D7-2CAD-DB9D-73E12E580A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C0383C-47E5-A22F-6DC9-9F31DCFDCA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4324C0F-C6C6-5ECA-876C-9AAE171FEF1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E3B879FF-22DC-B482-EA63-466B5C7AD0B5}"/>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9872DF22-F3A7-F804-A6D0-99AADEDB89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87884" y="2013266"/>
            <a:ext cx="1494349" cy="390568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20A9B5DD-3EEC-625C-E43F-A4A7D8C8A1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52779" y="839985"/>
            <a:ext cx="8071659" cy="5696713"/>
          </a:xfrm>
          <a:prstGeom prst="rect">
            <a:avLst/>
          </a:prstGeom>
        </p:spPr>
      </p:pic>
    </p:spTree>
    <p:extLst>
      <p:ext uri="{BB962C8B-B14F-4D97-AF65-F5344CB8AC3E}">
        <p14:creationId xmlns:p14="http://schemas.microsoft.com/office/powerpoint/2010/main" val="2544875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00C39-0AE8-EDA1-B496-2A68B9896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5BCE144-AA93-64F0-E146-783D6A0A8A0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A2D3D48-0034-A4EE-7274-43B40E1C130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79F20C21-277E-A6AA-F0D3-BA49DDAD09C7}"/>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B2DF15CF-9CAA-E968-7451-4B9A3EBF17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52619" y="1852891"/>
            <a:ext cx="1488413" cy="390568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2D96B37B-9B80-128D-922B-477C4CA6B19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8558" y="856212"/>
            <a:ext cx="8040101" cy="5664260"/>
          </a:xfrm>
          <a:prstGeom prst="rect">
            <a:avLst/>
          </a:prstGeom>
        </p:spPr>
      </p:pic>
    </p:spTree>
    <p:extLst>
      <p:ext uri="{BB962C8B-B14F-4D97-AF65-F5344CB8AC3E}">
        <p14:creationId xmlns:p14="http://schemas.microsoft.com/office/powerpoint/2010/main" val="16077191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F649-4FCE-2434-A09C-9021467CA9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D0A8DE3-9BE8-1B52-D078-6C64EF5BDC1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80F1215B-C76F-6327-50D6-38397FA0018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6B9CEE3F-576C-05F4-1FEA-BB52CE292877}"/>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9BC8BEE4-CBFC-C2B0-2FA1-374EDAA013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43273" y="1906054"/>
            <a:ext cx="1457677" cy="390568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65C37074-AF6F-7A17-0E9C-C915A0770F2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132" y="857551"/>
            <a:ext cx="8002954" cy="5661581"/>
          </a:xfrm>
          <a:prstGeom prst="rect">
            <a:avLst/>
          </a:prstGeom>
        </p:spPr>
      </p:pic>
    </p:spTree>
    <p:extLst>
      <p:ext uri="{BB962C8B-B14F-4D97-AF65-F5344CB8AC3E}">
        <p14:creationId xmlns:p14="http://schemas.microsoft.com/office/powerpoint/2010/main" val="950801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2D87E-7F3C-DC14-AA8F-A38EFFF82A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DD5909-7C63-0C97-C817-A564B16FF2F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8C62CD9-3EF0-C73D-405D-033365EE2F21}"/>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47E27ADA-F198-1B49-623F-4318FDFCE781}"/>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DDEF4688-E63E-51B1-C95B-FCB97B1BA2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83299" y="1969021"/>
            <a:ext cx="1613707" cy="4081039"/>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5434E5AD-4244-5AFD-97C4-680131F611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132" y="858698"/>
            <a:ext cx="8002954" cy="5659287"/>
          </a:xfrm>
          <a:prstGeom prst="rect">
            <a:avLst/>
          </a:prstGeom>
        </p:spPr>
      </p:pic>
    </p:spTree>
    <p:extLst>
      <p:ext uri="{BB962C8B-B14F-4D97-AF65-F5344CB8AC3E}">
        <p14:creationId xmlns:p14="http://schemas.microsoft.com/office/powerpoint/2010/main" val="506472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DB387-C5A2-A19E-D121-9C24E2A00C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BD62A7-64B9-D993-F39F-F4781E17BD0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9F9C11B-6472-65A1-8576-BCE2B53AA36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6828A2D6-843D-9021-98EA-73240C052FF9}"/>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EB386CDA-80B1-C553-CC9E-1D9C5D0F0F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18380" y="1969021"/>
            <a:ext cx="1543545" cy="4081039"/>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10E2A38A-6890-8500-2A26-3E59E536117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4278" y="858698"/>
            <a:ext cx="7988661" cy="5659287"/>
          </a:xfrm>
          <a:prstGeom prst="rect">
            <a:avLst/>
          </a:prstGeom>
        </p:spPr>
      </p:pic>
    </p:spTree>
    <p:extLst>
      <p:ext uri="{BB962C8B-B14F-4D97-AF65-F5344CB8AC3E}">
        <p14:creationId xmlns:p14="http://schemas.microsoft.com/office/powerpoint/2010/main" val="31457177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0B04C-B94B-A5B5-0FAE-731EFB0E52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7C70FC-5866-B53A-7A4F-E8FF53E7B72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A5C347FC-4794-745A-67A4-810A01BCE1F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F9984A8E-E765-4C0B-9615-62F737477A62}"/>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0B84D52C-EC84-6C04-7AB8-993F5DE1A1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49735" y="1969021"/>
            <a:ext cx="1480834" cy="4081039"/>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3F6A9EE3-AAC9-0F9F-8E02-3FE38A71688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4278" y="874774"/>
            <a:ext cx="7988661" cy="5627134"/>
          </a:xfrm>
          <a:prstGeom prst="rect">
            <a:avLst/>
          </a:prstGeom>
        </p:spPr>
      </p:pic>
    </p:spTree>
    <p:extLst>
      <p:ext uri="{BB962C8B-B14F-4D97-AF65-F5344CB8AC3E}">
        <p14:creationId xmlns:p14="http://schemas.microsoft.com/office/powerpoint/2010/main" val="17007554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F8FF6-E9D9-68ED-16BB-F932E7486AD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D0179E-CC1D-D0B7-6CA6-6E6210469E3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88071C5-1620-26E1-FE98-E57C69CB9D3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8F4A03DE-FE90-ADD4-0F98-4599545BC7FA}"/>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F9143BE9-590E-EF70-DD6E-88C9F0400F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49735" y="2057532"/>
            <a:ext cx="1480834" cy="3904016"/>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3650AAD2-11B7-9ED5-ECBB-FBB662B14A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7540" y="874774"/>
            <a:ext cx="7982136" cy="5627134"/>
          </a:xfrm>
          <a:prstGeom prst="rect">
            <a:avLst/>
          </a:prstGeom>
        </p:spPr>
      </p:pic>
    </p:spTree>
    <p:extLst>
      <p:ext uri="{BB962C8B-B14F-4D97-AF65-F5344CB8AC3E}">
        <p14:creationId xmlns:p14="http://schemas.microsoft.com/office/powerpoint/2010/main" val="1453358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42D98-E3B7-A7BA-B584-38F17E50F1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8B7AF2-DCF0-FB13-093E-96840A9949A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98C212FD-D6F8-B8D7-F645-0018FCE8FE9F}"/>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61D206BE-B1C3-D3B7-DF8A-1541612D9CAC}"/>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DBAF8F54-0D4C-BEA0-1504-89C9D73A84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67186" y="2057532"/>
            <a:ext cx="1445931" cy="3904016"/>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6845A800-70CC-68D2-3517-4B9641DE55E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5578" y="874774"/>
            <a:ext cx="7962044" cy="5627134"/>
          </a:xfrm>
          <a:prstGeom prst="rect">
            <a:avLst/>
          </a:prstGeom>
        </p:spPr>
      </p:pic>
    </p:spTree>
    <p:extLst>
      <p:ext uri="{BB962C8B-B14F-4D97-AF65-F5344CB8AC3E}">
        <p14:creationId xmlns:p14="http://schemas.microsoft.com/office/powerpoint/2010/main" val="3112974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6323E-639C-3297-FB7C-AD5D7BC9B6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AD49B7-E787-7F71-3F78-C2CB151006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16C2C983-3981-758A-14A9-ED6FE7B977FD}"/>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7" name="TextBox 6">
            <a:extLst>
              <a:ext uri="{FF2B5EF4-FFF2-40B4-BE49-F238E27FC236}">
                <a16:creationId xmlns:a16="http://schemas.microsoft.com/office/drawing/2014/main" id="{BB8E21AF-B49C-FE96-0087-0FD7D4531882}"/>
              </a:ext>
            </a:extLst>
          </p:cNvPr>
          <p:cNvSpPr txBox="1"/>
          <p:nvPr/>
        </p:nvSpPr>
        <p:spPr>
          <a:xfrm>
            <a:off x="1765190" y="132340"/>
            <a:ext cx="7256888" cy="646331"/>
          </a:xfrm>
          <a:prstGeom prst="rect">
            <a:avLst/>
          </a:prstGeom>
          <a:noFill/>
        </p:spPr>
        <p:txBody>
          <a:bodyPr wrap="square" rtlCol="0">
            <a:spAutoFit/>
          </a:bodyPr>
          <a:lstStyle/>
          <a:p>
            <a:pPr algn="ctr"/>
            <a:r>
              <a:rPr lang="en-US" sz="3600" b="1" dirty="0"/>
              <a:t>Contract Ratio</a:t>
            </a:r>
          </a:p>
        </p:txBody>
      </p:sp>
      <p:pic>
        <p:nvPicPr>
          <p:cNvPr id="8" name="Picture 7">
            <a:extLst>
              <a:ext uri="{FF2B5EF4-FFF2-40B4-BE49-F238E27FC236}">
                <a16:creationId xmlns:a16="http://schemas.microsoft.com/office/drawing/2014/main" id="{BC70D16B-B37D-1C18-7ED3-40CDE936DA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5141" y="1949125"/>
            <a:ext cx="1445931" cy="3878234"/>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BF5B8CF2-278F-18FB-A665-5708C3977D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9469" y="874774"/>
            <a:ext cx="7954261" cy="5627134"/>
          </a:xfrm>
          <a:prstGeom prst="rect">
            <a:avLst/>
          </a:prstGeom>
        </p:spPr>
      </p:pic>
    </p:spTree>
    <p:extLst>
      <p:ext uri="{BB962C8B-B14F-4D97-AF65-F5344CB8AC3E}">
        <p14:creationId xmlns:p14="http://schemas.microsoft.com/office/powerpoint/2010/main" val="2792770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274227-DEBE-54C9-C124-FC7CA2121DE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C7622BB-65DA-2CDD-C384-995D2EB6741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4" name="TextBox 3">
            <a:extLst>
              <a:ext uri="{FF2B5EF4-FFF2-40B4-BE49-F238E27FC236}">
                <a16:creationId xmlns:a16="http://schemas.microsoft.com/office/drawing/2014/main" id="{89219C56-3985-D087-9520-ACAF354F63BC}"/>
              </a:ext>
            </a:extLst>
          </p:cNvPr>
          <p:cNvSpPr txBox="1"/>
          <p:nvPr/>
        </p:nvSpPr>
        <p:spPr>
          <a:xfrm>
            <a:off x="206247" y="317275"/>
            <a:ext cx="8547652" cy="523220"/>
          </a:xfrm>
          <a:prstGeom prst="rect">
            <a:avLst/>
          </a:prstGeom>
          <a:noFill/>
        </p:spPr>
        <p:txBody>
          <a:bodyPr wrap="square" rtlCol="0">
            <a:spAutoFit/>
          </a:bodyPr>
          <a:lstStyle/>
          <a:p>
            <a:pPr algn="ctr"/>
            <a:r>
              <a:rPr lang="en-US" sz="2800" b="1" dirty="0"/>
              <a:t>MEANWHILE, </a:t>
            </a:r>
          </a:p>
        </p:txBody>
      </p:sp>
      <p:pic>
        <p:nvPicPr>
          <p:cNvPr id="1026" name="Picture 2">
            <a:extLst>
              <a:ext uri="{FF2B5EF4-FFF2-40B4-BE49-F238E27FC236}">
                <a16:creationId xmlns:a16="http://schemas.microsoft.com/office/drawing/2014/main" id="{AB93744F-6C31-5732-8A1B-BB84D483B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626758" y="824851"/>
            <a:ext cx="5715874" cy="571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231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7A9A8-C186-12D5-DABD-09B7C101643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FC5BDD0-E7CF-7FAA-3113-B756CA3814C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41" name="TextBox 40">
            <a:extLst>
              <a:ext uri="{FF2B5EF4-FFF2-40B4-BE49-F238E27FC236}">
                <a16:creationId xmlns:a16="http://schemas.microsoft.com/office/drawing/2014/main" id="{CBD1C07C-504F-0EC4-E43D-953F16913611}"/>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4" name="Picture 3">
            <a:extLst>
              <a:ext uri="{FF2B5EF4-FFF2-40B4-BE49-F238E27FC236}">
                <a16:creationId xmlns:a16="http://schemas.microsoft.com/office/drawing/2014/main" id="{EC70DF19-3C26-5CA0-33D0-56A8ABB3BDC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2455" y="1121735"/>
            <a:ext cx="8556388" cy="4970002"/>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E2CB1EA-836D-4ADE-BA5F-DB939F78DB8B}"/>
              </a:ext>
            </a:extLst>
          </p:cNvPr>
          <p:cNvSpPr txBox="1"/>
          <p:nvPr/>
        </p:nvSpPr>
        <p:spPr>
          <a:xfrm>
            <a:off x="276225" y="209550"/>
            <a:ext cx="8743950" cy="769441"/>
          </a:xfrm>
          <a:prstGeom prst="rect">
            <a:avLst/>
          </a:prstGeom>
          <a:noFill/>
        </p:spPr>
        <p:txBody>
          <a:bodyPr wrap="square" rtlCol="0">
            <a:spAutoFit/>
          </a:bodyPr>
          <a:lstStyle/>
          <a:p>
            <a:pPr algn="ctr"/>
            <a:r>
              <a:rPr lang="en-US" sz="4400" b="1" dirty="0"/>
              <a:t>PRICE REDUCTIONS</a:t>
            </a:r>
          </a:p>
        </p:txBody>
      </p:sp>
      <p:sp>
        <p:nvSpPr>
          <p:cNvPr id="6" name="TextBox 5">
            <a:extLst>
              <a:ext uri="{FF2B5EF4-FFF2-40B4-BE49-F238E27FC236}">
                <a16:creationId xmlns:a16="http://schemas.microsoft.com/office/drawing/2014/main" id="{2D237D2F-F000-0763-188A-5A26DE27BD58}"/>
              </a:ext>
            </a:extLst>
          </p:cNvPr>
          <p:cNvSpPr txBox="1"/>
          <p:nvPr/>
        </p:nvSpPr>
        <p:spPr>
          <a:xfrm>
            <a:off x="4789467" y="2019246"/>
            <a:ext cx="882502" cy="369332"/>
          </a:xfrm>
          <a:prstGeom prst="rect">
            <a:avLst/>
          </a:prstGeom>
          <a:noFill/>
        </p:spPr>
        <p:txBody>
          <a:bodyPr wrap="square" rtlCol="0">
            <a:spAutoFit/>
          </a:bodyPr>
          <a:lstStyle/>
          <a:p>
            <a:pPr algn="r"/>
            <a:r>
              <a:rPr lang="en-US" dirty="0"/>
              <a:t>3,448</a:t>
            </a:r>
          </a:p>
        </p:txBody>
      </p:sp>
      <p:sp>
        <p:nvSpPr>
          <p:cNvPr id="7" name="TextBox 6">
            <a:extLst>
              <a:ext uri="{FF2B5EF4-FFF2-40B4-BE49-F238E27FC236}">
                <a16:creationId xmlns:a16="http://schemas.microsoft.com/office/drawing/2014/main" id="{1B3D23DC-B12D-386E-A0FA-679766EF919E}"/>
              </a:ext>
            </a:extLst>
          </p:cNvPr>
          <p:cNvSpPr txBox="1"/>
          <p:nvPr/>
        </p:nvSpPr>
        <p:spPr>
          <a:xfrm>
            <a:off x="6506861" y="3005064"/>
            <a:ext cx="882502" cy="369332"/>
          </a:xfrm>
          <a:prstGeom prst="rect">
            <a:avLst/>
          </a:prstGeom>
          <a:noFill/>
        </p:spPr>
        <p:txBody>
          <a:bodyPr wrap="square" rtlCol="0">
            <a:spAutoFit/>
          </a:bodyPr>
          <a:lstStyle/>
          <a:p>
            <a:pPr algn="r"/>
            <a:r>
              <a:rPr lang="en-US" dirty="0"/>
              <a:t>2,403</a:t>
            </a:r>
          </a:p>
        </p:txBody>
      </p:sp>
      <p:sp>
        <p:nvSpPr>
          <p:cNvPr id="8" name="TextBox 7">
            <a:extLst>
              <a:ext uri="{FF2B5EF4-FFF2-40B4-BE49-F238E27FC236}">
                <a16:creationId xmlns:a16="http://schemas.microsoft.com/office/drawing/2014/main" id="{36CC4781-DAF9-9E48-0DAE-837FA1B9DFD7}"/>
              </a:ext>
            </a:extLst>
          </p:cNvPr>
          <p:cNvSpPr txBox="1"/>
          <p:nvPr/>
        </p:nvSpPr>
        <p:spPr>
          <a:xfrm rot="2164644">
            <a:off x="5662048" y="2487217"/>
            <a:ext cx="882502" cy="369332"/>
          </a:xfrm>
          <a:prstGeom prst="rect">
            <a:avLst/>
          </a:prstGeom>
          <a:noFill/>
        </p:spPr>
        <p:txBody>
          <a:bodyPr wrap="square" rtlCol="0">
            <a:spAutoFit/>
          </a:bodyPr>
          <a:lstStyle/>
          <a:p>
            <a:pPr algn="r"/>
            <a:r>
              <a:rPr lang="en-US" dirty="0">
                <a:highlight>
                  <a:srgbClr val="FFFF00"/>
                </a:highlight>
              </a:rPr>
              <a:t>-30.3%</a:t>
            </a:r>
          </a:p>
        </p:txBody>
      </p:sp>
      <p:cxnSp>
        <p:nvCxnSpPr>
          <p:cNvPr id="10" name="Straight Arrow Connector 9">
            <a:extLst>
              <a:ext uri="{FF2B5EF4-FFF2-40B4-BE49-F238E27FC236}">
                <a16:creationId xmlns:a16="http://schemas.microsoft.com/office/drawing/2014/main" id="{21FD012D-53B9-99A3-3BCF-6983FECC30D2}"/>
              </a:ext>
            </a:extLst>
          </p:cNvPr>
          <p:cNvCxnSpPr>
            <a:cxnSpLocks/>
          </p:cNvCxnSpPr>
          <p:nvPr/>
        </p:nvCxnSpPr>
        <p:spPr>
          <a:xfrm>
            <a:off x="5281514" y="2338701"/>
            <a:ext cx="1557825" cy="1035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319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699F9-E2BA-A6A4-8224-2622DCB1388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856536B-C8A1-C8EA-1F28-F24FFF3C7724}"/>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97B286C0-EED0-4B16-08D5-F580C207693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1D725FF2-AB9F-33AC-68DA-1D7B06FFE127}"/>
              </a:ext>
            </a:extLst>
          </p:cNvPr>
          <p:cNvSpPr txBox="1"/>
          <p:nvPr/>
        </p:nvSpPr>
        <p:spPr>
          <a:xfrm>
            <a:off x="390915" y="167666"/>
            <a:ext cx="8640256" cy="646331"/>
          </a:xfrm>
          <a:prstGeom prst="rect">
            <a:avLst/>
          </a:prstGeom>
          <a:noFill/>
        </p:spPr>
        <p:txBody>
          <a:bodyPr wrap="square" rtlCol="0">
            <a:spAutoFit/>
          </a:bodyPr>
          <a:lstStyle/>
          <a:p>
            <a:pPr algn="ctr"/>
            <a:r>
              <a:rPr lang="en-US" sz="3600" b="1" dirty="0"/>
              <a:t>DAYS ON MARKET – </a:t>
            </a:r>
            <a:r>
              <a:rPr lang="en-US" sz="3600" b="1" dirty="0">
                <a:highlight>
                  <a:srgbClr val="00FF00"/>
                </a:highlight>
              </a:rPr>
              <a:t>AT CONTRACT</a:t>
            </a:r>
            <a:endParaRPr lang="en-US" sz="2000" b="1" dirty="0">
              <a:highlight>
                <a:srgbClr val="00FF00"/>
              </a:highlight>
            </a:endParaRPr>
          </a:p>
        </p:txBody>
      </p:sp>
      <p:pic>
        <p:nvPicPr>
          <p:cNvPr id="4" name="Picture 3">
            <a:extLst>
              <a:ext uri="{FF2B5EF4-FFF2-40B4-BE49-F238E27FC236}">
                <a16:creationId xmlns:a16="http://schemas.microsoft.com/office/drawing/2014/main" id="{5D8572B3-6007-249C-B30F-52A938BF038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64473" y="1039467"/>
            <a:ext cx="8265628" cy="5182000"/>
          </a:xfrm>
          <a:prstGeom prst="rect">
            <a:avLst/>
          </a:prstGeom>
        </p:spPr>
      </p:pic>
      <p:sp>
        <p:nvSpPr>
          <p:cNvPr id="21" name="TextBox 20">
            <a:extLst>
              <a:ext uri="{FF2B5EF4-FFF2-40B4-BE49-F238E27FC236}">
                <a16:creationId xmlns:a16="http://schemas.microsoft.com/office/drawing/2014/main" id="{A581B875-8F43-8EBD-E7A2-D993D4669942}"/>
              </a:ext>
            </a:extLst>
          </p:cNvPr>
          <p:cNvSpPr txBox="1"/>
          <p:nvPr/>
        </p:nvSpPr>
        <p:spPr>
          <a:xfrm>
            <a:off x="9581482" y="4129488"/>
            <a:ext cx="2366921" cy="1938992"/>
          </a:xfrm>
          <a:prstGeom prst="rect">
            <a:avLst/>
          </a:prstGeom>
          <a:noFill/>
        </p:spPr>
        <p:txBody>
          <a:bodyPr wrap="square" rtlCol="0">
            <a:spAutoFit/>
          </a:bodyPr>
          <a:lstStyle/>
          <a:p>
            <a:pPr algn="ctr"/>
            <a:r>
              <a:rPr lang="en-US" sz="1200" b="1" dirty="0">
                <a:highlight>
                  <a:srgbClr val="00FF00"/>
                </a:highlight>
              </a:rPr>
              <a:t>DOM at contract is always lower than DOM at close due to the UCB/CCBS statuses that are still considered “active” during the escrow period despite being under contract. Therefore, they continue to accumulate days on market until they’re placed in Pending status.</a:t>
            </a:r>
          </a:p>
        </p:txBody>
      </p:sp>
      <p:sp>
        <p:nvSpPr>
          <p:cNvPr id="12" name="TextBox 11">
            <a:extLst>
              <a:ext uri="{FF2B5EF4-FFF2-40B4-BE49-F238E27FC236}">
                <a16:creationId xmlns:a16="http://schemas.microsoft.com/office/drawing/2014/main" id="{9783A2D6-B46A-839E-F958-433912F420B1}"/>
              </a:ext>
            </a:extLst>
          </p:cNvPr>
          <p:cNvSpPr txBox="1"/>
          <p:nvPr/>
        </p:nvSpPr>
        <p:spPr>
          <a:xfrm>
            <a:off x="6517420" y="2799859"/>
            <a:ext cx="575152" cy="369332"/>
          </a:xfrm>
          <a:prstGeom prst="rect">
            <a:avLst/>
          </a:prstGeom>
          <a:noFill/>
        </p:spPr>
        <p:txBody>
          <a:bodyPr wrap="square" rtlCol="0">
            <a:spAutoFit/>
          </a:bodyPr>
          <a:lstStyle/>
          <a:p>
            <a:r>
              <a:rPr lang="en-US" dirty="0"/>
              <a:t>39</a:t>
            </a:r>
          </a:p>
        </p:txBody>
      </p:sp>
      <p:sp>
        <p:nvSpPr>
          <p:cNvPr id="9" name="TextBox 8">
            <a:extLst>
              <a:ext uri="{FF2B5EF4-FFF2-40B4-BE49-F238E27FC236}">
                <a16:creationId xmlns:a16="http://schemas.microsoft.com/office/drawing/2014/main" id="{68C8E92D-4932-97AF-4FB7-B0B082A09E49}"/>
              </a:ext>
            </a:extLst>
          </p:cNvPr>
          <p:cNvSpPr txBox="1"/>
          <p:nvPr/>
        </p:nvSpPr>
        <p:spPr>
          <a:xfrm>
            <a:off x="4936867" y="3630468"/>
            <a:ext cx="503650" cy="369332"/>
          </a:xfrm>
          <a:prstGeom prst="rect">
            <a:avLst/>
          </a:prstGeom>
          <a:noFill/>
        </p:spPr>
        <p:txBody>
          <a:bodyPr wrap="square" rtlCol="0">
            <a:spAutoFit/>
          </a:bodyPr>
          <a:lstStyle/>
          <a:p>
            <a:r>
              <a:rPr lang="en-US" dirty="0"/>
              <a:t>27</a:t>
            </a:r>
          </a:p>
        </p:txBody>
      </p:sp>
      <p:sp>
        <p:nvSpPr>
          <p:cNvPr id="3" name="TextBox 2">
            <a:extLst>
              <a:ext uri="{FF2B5EF4-FFF2-40B4-BE49-F238E27FC236}">
                <a16:creationId xmlns:a16="http://schemas.microsoft.com/office/drawing/2014/main" id="{CD03D77F-E33C-82EE-F0EA-400F331776D1}"/>
              </a:ext>
            </a:extLst>
          </p:cNvPr>
          <p:cNvSpPr txBox="1"/>
          <p:nvPr/>
        </p:nvSpPr>
        <p:spPr>
          <a:xfrm>
            <a:off x="7697806" y="5633867"/>
            <a:ext cx="646896" cy="369332"/>
          </a:xfrm>
          <a:prstGeom prst="rect">
            <a:avLst/>
          </a:prstGeom>
          <a:noFill/>
        </p:spPr>
        <p:txBody>
          <a:bodyPr wrap="square" rtlCol="0">
            <a:spAutoFit/>
          </a:bodyPr>
          <a:lstStyle/>
          <a:p>
            <a:r>
              <a:rPr lang="en-US" b="1" dirty="0"/>
              <a:t>May</a:t>
            </a:r>
          </a:p>
        </p:txBody>
      </p:sp>
      <p:sp>
        <p:nvSpPr>
          <p:cNvPr id="10" name="TextBox 9">
            <a:extLst>
              <a:ext uri="{FF2B5EF4-FFF2-40B4-BE49-F238E27FC236}">
                <a16:creationId xmlns:a16="http://schemas.microsoft.com/office/drawing/2014/main" id="{90A9100D-17A2-F728-6486-608A5AAB68B7}"/>
              </a:ext>
            </a:extLst>
          </p:cNvPr>
          <p:cNvSpPr txBox="1"/>
          <p:nvPr/>
        </p:nvSpPr>
        <p:spPr>
          <a:xfrm>
            <a:off x="3335897" y="3999800"/>
            <a:ext cx="531059" cy="369332"/>
          </a:xfrm>
          <a:prstGeom prst="rect">
            <a:avLst/>
          </a:prstGeom>
          <a:noFill/>
        </p:spPr>
        <p:txBody>
          <a:bodyPr wrap="square" rtlCol="0">
            <a:spAutoFit/>
          </a:bodyPr>
          <a:lstStyle/>
          <a:p>
            <a:r>
              <a:rPr lang="en-US" dirty="0"/>
              <a:t>22</a:t>
            </a:r>
          </a:p>
        </p:txBody>
      </p:sp>
      <p:sp>
        <p:nvSpPr>
          <p:cNvPr id="5" name="TextBox 4">
            <a:extLst>
              <a:ext uri="{FF2B5EF4-FFF2-40B4-BE49-F238E27FC236}">
                <a16:creationId xmlns:a16="http://schemas.microsoft.com/office/drawing/2014/main" id="{C3CB192C-5DAE-A848-60B5-4395B031CD8B}"/>
              </a:ext>
            </a:extLst>
          </p:cNvPr>
          <p:cNvSpPr txBox="1"/>
          <p:nvPr/>
        </p:nvSpPr>
        <p:spPr>
          <a:xfrm>
            <a:off x="8133443" y="2759055"/>
            <a:ext cx="575152" cy="369332"/>
          </a:xfrm>
          <a:prstGeom prst="rect">
            <a:avLst/>
          </a:prstGeom>
          <a:noFill/>
        </p:spPr>
        <p:txBody>
          <a:bodyPr wrap="square" rtlCol="0">
            <a:spAutoFit/>
          </a:bodyPr>
          <a:lstStyle/>
          <a:p>
            <a:r>
              <a:rPr lang="en-US" dirty="0"/>
              <a:t>39</a:t>
            </a:r>
          </a:p>
        </p:txBody>
      </p:sp>
      <p:sp>
        <p:nvSpPr>
          <p:cNvPr id="6" name="TextBox 5">
            <a:extLst>
              <a:ext uri="{FF2B5EF4-FFF2-40B4-BE49-F238E27FC236}">
                <a16:creationId xmlns:a16="http://schemas.microsoft.com/office/drawing/2014/main" id="{A41B2B41-515C-1C90-358C-050AA7888F82}"/>
              </a:ext>
            </a:extLst>
          </p:cNvPr>
          <p:cNvSpPr txBox="1"/>
          <p:nvPr/>
        </p:nvSpPr>
        <p:spPr>
          <a:xfrm>
            <a:off x="1742930" y="5077328"/>
            <a:ext cx="445970" cy="369332"/>
          </a:xfrm>
          <a:prstGeom prst="rect">
            <a:avLst/>
          </a:prstGeom>
          <a:noFill/>
        </p:spPr>
        <p:txBody>
          <a:bodyPr wrap="square" rtlCol="0">
            <a:spAutoFit/>
          </a:bodyPr>
          <a:lstStyle/>
          <a:p>
            <a:r>
              <a:rPr lang="en-US" dirty="0"/>
              <a:t>8</a:t>
            </a:r>
          </a:p>
        </p:txBody>
      </p:sp>
      <p:sp>
        <p:nvSpPr>
          <p:cNvPr id="11" name="TextBox 10">
            <a:extLst>
              <a:ext uri="{FF2B5EF4-FFF2-40B4-BE49-F238E27FC236}">
                <a16:creationId xmlns:a16="http://schemas.microsoft.com/office/drawing/2014/main" id="{D46372C1-1C33-0A12-CD47-45FB4F0E8219}"/>
              </a:ext>
            </a:extLst>
          </p:cNvPr>
          <p:cNvSpPr txBox="1"/>
          <p:nvPr/>
        </p:nvSpPr>
        <p:spPr>
          <a:xfrm>
            <a:off x="8273049" y="2192340"/>
            <a:ext cx="1619698" cy="646331"/>
          </a:xfrm>
          <a:prstGeom prst="rect">
            <a:avLst/>
          </a:prstGeom>
          <a:noFill/>
        </p:spPr>
        <p:txBody>
          <a:bodyPr wrap="square" rtlCol="0">
            <a:spAutoFit/>
          </a:bodyPr>
          <a:lstStyle/>
          <a:p>
            <a:r>
              <a:rPr lang="en-US" b="1" dirty="0"/>
              <a:t>June to date</a:t>
            </a:r>
          </a:p>
          <a:p>
            <a:r>
              <a:rPr lang="en-US" b="1" dirty="0"/>
              <a:t>43</a:t>
            </a:r>
          </a:p>
        </p:txBody>
      </p:sp>
      <p:sp>
        <p:nvSpPr>
          <p:cNvPr id="13" name="TextBox 12">
            <a:extLst>
              <a:ext uri="{FF2B5EF4-FFF2-40B4-BE49-F238E27FC236}">
                <a16:creationId xmlns:a16="http://schemas.microsoft.com/office/drawing/2014/main" id="{D5D6A6CF-E076-C621-00BA-CC04194F6FE4}"/>
              </a:ext>
            </a:extLst>
          </p:cNvPr>
          <p:cNvSpPr txBox="1"/>
          <p:nvPr/>
        </p:nvSpPr>
        <p:spPr>
          <a:xfrm>
            <a:off x="6088264" y="5633867"/>
            <a:ext cx="646896" cy="369332"/>
          </a:xfrm>
          <a:prstGeom prst="rect">
            <a:avLst/>
          </a:prstGeom>
          <a:noFill/>
        </p:spPr>
        <p:txBody>
          <a:bodyPr wrap="square" rtlCol="0">
            <a:spAutoFit/>
          </a:bodyPr>
          <a:lstStyle/>
          <a:p>
            <a:r>
              <a:rPr lang="en-US" b="1" dirty="0"/>
              <a:t>May</a:t>
            </a:r>
          </a:p>
        </p:txBody>
      </p:sp>
      <p:sp>
        <p:nvSpPr>
          <p:cNvPr id="14" name="TextBox 13">
            <a:extLst>
              <a:ext uri="{FF2B5EF4-FFF2-40B4-BE49-F238E27FC236}">
                <a16:creationId xmlns:a16="http://schemas.microsoft.com/office/drawing/2014/main" id="{EE54BF96-0A03-C591-990A-34DC1421F894}"/>
              </a:ext>
            </a:extLst>
          </p:cNvPr>
          <p:cNvSpPr txBox="1"/>
          <p:nvPr/>
        </p:nvSpPr>
        <p:spPr>
          <a:xfrm>
            <a:off x="4473839" y="5633867"/>
            <a:ext cx="646896" cy="369332"/>
          </a:xfrm>
          <a:prstGeom prst="rect">
            <a:avLst/>
          </a:prstGeom>
          <a:noFill/>
        </p:spPr>
        <p:txBody>
          <a:bodyPr wrap="square" rtlCol="0">
            <a:spAutoFit/>
          </a:bodyPr>
          <a:lstStyle/>
          <a:p>
            <a:r>
              <a:rPr lang="en-US" b="1" dirty="0"/>
              <a:t>May</a:t>
            </a:r>
          </a:p>
        </p:txBody>
      </p:sp>
      <p:sp>
        <p:nvSpPr>
          <p:cNvPr id="15" name="TextBox 14">
            <a:extLst>
              <a:ext uri="{FF2B5EF4-FFF2-40B4-BE49-F238E27FC236}">
                <a16:creationId xmlns:a16="http://schemas.microsoft.com/office/drawing/2014/main" id="{DB19DF3C-B5A2-631D-F6F2-15B3D3246351}"/>
              </a:ext>
            </a:extLst>
          </p:cNvPr>
          <p:cNvSpPr txBox="1"/>
          <p:nvPr/>
        </p:nvSpPr>
        <p:spPr>
          <a:xfrm>
            <a:off x="2888277" y="5633867"/>
            <a:ext cx="646896" cy="369332"/>
          </a:xfrm>
          <a:prstGeom prst="rect">
            <a:avLst/>
          </a:prstGeom>
          <a:noFill/>
        </p:spPr>
        <p:txBody>
          <a:bodyPr wrap="square" rtlCol="0">
            <a:spAutoFit/>
          </a:bodyPr>
          <a:lstStyle/>
          <a:p>
            <a:r>
              <a:rPr lang="en-US" b="1" dirty="0"/>
              <a:t>May</a:t>
            </a:r>
          </a:p>
        </p:txBody>
      </p:sp>
      <p:sp>
        <p:nvSpPr>
          <p:cNvPr id="16" name="TextBox 15">
            <a:extLst>
              <a:ext uri="{FF2B5EF4-FFF2-40B4-BE49-F238E27FC236}">
                <a16:creationId xmlns:a16="http://schemas.microsoft.com/office/drawing/2014/main" id="{32EE8A2E-4682-55F9-9B8B-8B4C78D4B0DB}"/>
              </a:ext>
            </a:extLst>
          </p:cNvPr>
          <p:cNvSpPr txBox="1"/>
          <p:nvPr/>
        </p:nvSpPr>
        <p:spPr>
          <a:xfrm>
            <a:off x="1249337" y="5633867"/>
            <a:ext cx="646896" cy="369332"/>
          </a:xfrm>
          <a:prstGeom prst="rect">
            <a:avLst/>
          </a:prstGeom>
          <a:noFill/>
        </p:spPr>
        <p:txBody>
          <a:bodyPr wrap="square" rtlCol="0">
            <a:spAutoFit/>
          </a:bodyPr>
          <a:lstStyle/>
          <a:p>
            <a:r>
              <a:rPr lang="en-US" b="1" dirty="0"/>
              <a:t>May</a:t>
            </a:r>
          </a:p>
        </p:txBody>
      </p:sp>
    </p:spTree>
    <p:extLst>
      <p:ext uri="{BB962C8B-B14F-4D97-AF65-F5344CB8AC3E}">
        <p14:creationId xmlns:p14="http://schemas.microsoft.com/office/powerpoint/2010/main" val="3253006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6F04-F822-BA6B-B907-FC1436B9E4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D0D44F-7F35-59D5-E394-7E5D28A968A3}"/>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71291F32-7B66-A6FF-4416-5EF9D5E7966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FB452CBD-EBB7-7295-944D-50308A05D490}"/>
              </a:ext>
            </a:extLst>
          </p:cNvPr>
          <p:cNvSpPr txBox="1"/>
          <p:nvPr/>
        </p:nvSpPr>
        <p:spPr>
          <a:xfrm>
            <a:off x="390915" y="167666"/>
            <a:ext cx="8640256" cy="646331"/>
          </a:xfrm>
          <a:prstGeom prst="rect">
            <a:avLst/>
          </a:prstGeom>
          <a:noFill/>
        </p:spPr>
        <p:txBody>
          <a:bodyPr wrap="square" rtlCol="0">
            <a:spAutoFit/>
          </a:bodyPr>
          <a:lstStyle/>
          <a:p>
            <a:pPr algn="ctr"/>
            <a:r>
              <a:rPr lang="en-US" sz="3600" b="1" dirty="0"/>
              <a:t>DAYS ON MARKET – </a:t>
            </a:r>
            <a:r>
              <a:rPr lang="en-US" sz="3600" b="1" dirty="0">
                <a:highlight>
                  <a:srgbClr val="00FF00"/>
                </a:highlight>
              </a:rPr>
              <a:t>AT CONTRACT</a:t>
            </a:r>
            <a:endParaRPr lang="en-US" sz="2000" b="1" dirty="0">
              <a:highlight>
                <a:srgbClr val="00FF00"/>
              </a:highlight>
            </a:endParaRPr>
          </a:p>
        </p:txBody>
      </p:sp>
      <p:pic>
        <p:nvPicPr>
          <p:cNvPr id="4" name="Picture 3">
            <a:extLst>
              <a:ext uri="{FF2B5EF4-FFF2-40B4-BE49-F238E27FC236}">
                <a16:creationId xmlns:a16="http://schemas.microsoft.com/office/drawing/2014/main" id="{687FD448-3F9E-A7E8-1963-9C94AF0CD5F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32184" y="1102684"/>
            <a:ext cx="8086561" cy="5028371"/>
          </a:xfrm>
          <a:prstGeom prst="rect">
            <a:avLst/>
          </a:prstGeom>
        </p:spPr>
      </p:pic>
      <p:sp>
        <p:nvSpPr>
          <p:cNvPr id="21" name="TextBox 20">
            <a:extLst>
              <a:ext uri="{FF2B5EF4-FFF2-40B4-BE49-F238E27FC236}">
                <a16:creationId xmlns:a16="http://schemas.microsoft.com/office/drawing/2014/main" id="{101A1E28-712A-B8D8-0836-488552A30018}"/>
              </a:ext>
            </a:extLst>
          </p:cNvPr>
          <p:cNvSpPr txBox="1"/>
          <p:nvPr/>
        </p:nvSpPr>
        <p:spPr>
          <a:xfrm>
            <a:off x="9581482" y="4129488"/>
            <a:ext cx="2366921" cy="1938992"/>
          </a:xfrm>
          <a:prstGeom prst="rect">
            <a:avLst/>
          </a:prstGeom>
          <a:noFill/>
        </p:spPr>
        <p:txBody>
          <a:bodyPr wrap="square" rtlCol="0">
            <a:spAutoFit/>
          </a:bodyPr>
          <a:lstStyle/>
          <a:p>
            <a:pPr algn="ctr"/>
            <a:r>
              <a:rPr lang="en-US" sz="1200" b="1" dirty="0">
                <a:highlight>
                  <a:srgbClr val="00FF00"/>
                </a:highlight>
              </a:rPr>
              <a:t>DOM at contract is always lower than DOM at close due to the UCB/CCBS statuses that are still considered “active” during the escrow period despite being under contract. Therefore, they continue to accumulate days on market until they’re placed in Pending status.</a:t>
            </a:r>
          </a:p>
        </p:txBody>
      </p:sp>
      <p:sp>
        <p:nvSpPr>
          <p:cNvPr id="12" name="TextBox 11">
            <a:extLst>
              <a:ext uri="{FF2B5EF4-FFF2-40B4-BE49-F238E27FC236}">
                <a16:creationId xmlns:a16="http://schemas.microsoft.com/office/drawing/2014/main" id="{E52FB73C-03F2-F01A-B1C6-653B0CC67B08}"/>
              </a:ext>
            </a:extLst>
          </p:cNvPr>
          <p:cNvSpPr txBox="1"/>
          <p:nvPr/>
        </p:nvSpPr>
        <p:spPr>
          <a:xfrm>
            <a:off x="6411698" y="2837695"/>
            <a:ext cx="575152" cy="369332"/>
          </a:xfrm>
          <a:prstGeom prst="rect">
            <a:avLst/>
          </a:prstGeom>
          <a:noFill/>
        </p:spPr>
        <p:txBody>
          <a:bodyPr wrap="square" rtlCol="0">
            <a:spAutoFit/>
          </a:bodyPr>
          <a:lstStyle/>
          <a:p>
            <a:r>
              <a:rPr lang="en-US" dirty="0"/>
              <a:t>46</a:t>
            </a:r>
          </a:p>
        </p:txBody>
      </p:sp>
      <p:sp>
        <p:nvSpPr>
          <p:cNvPr id="9" name="TextBox 8">
            <a:extLst>
              <a:ext uri="{FF2B5EF4-FFF2-40B4-BE49-F238E27FC236}">
                <a16:creationId xmlns:a16="http://schemas.microsoft.com/office/drawing/2014/main" id="{0F50191C-CE01-5751-67C4-8B0B311361F4}"/>
              </a:ext>
            </a:extLst>
          </p:cNvPr>
          <p:cNvSpPr txBox="1"/>
          <p:nvPr/>
        </p:nvSpPr>
        <p:spPr>
          <a:xfrm>
            <a:off x="4901422" y="3670678"/>
            <a:ext cx="503650" cy="369332"/>
          </a:xfrm>
          <a:prstGeom prst="rect">
            <a:avLst/>
          </a:prstGeom>
          <a:noFill/>
        </p:spPr>
        <p:txBody>
          <a:bodyPr wrap="square" rtlCol="0">
            <a:spAutoFit/>
          </a:bodyPr>
          <a:lstStyle/>
          <a:p>
            <a:r>
              <a:rPr lang="en-US" dirty="0"/>
              <a:t>32</a:t>
            </a:r>
          </a:p>
        </p:txBody>
      </p:sp>
      <p:sp>
        <p:nvSpPr>
          <p:cNvPr id="10" name="TextBox 9">
            <a:extLst>
              <a:ext uri="{FF2B5EF4-FFF2-40B4-BE49-F238E27FC236}">
                <a16:creationId xmlns:a16="http://schemas.microsoft.com/office/drawing/2014/main" id="{B6A36353-242A-8CD0-964A-85990F0F870D}"/>
              </a:ext>
            </a:extLst>
          </p:cNvPr>
          <p:cNvSpPr txBox="1"/>
          <p:nvPr/>
        </p:nvSpPr>
        <p:spPr>
          <a:xfrm>
            <a:off x="3325793" y="4242699"/>
            <a:ext cx="531059" cy="369332"/>
          </a:xfrm>
          <a:prstGeom prst="rect">
            <a:avLst/>
          </a:prstGeom>
          <a:noFill/>
        </p:spPr>
        <p:txBody>
          <a:bodyPr wrap="square" rtlCol="0">
            <a:spAutoFit/>
          </a:bodyPr>
          <a:lstStyle/>
          <a:p>
            <a:r>
              <a:rPr lang="en-US" dirty="0"/>
              <a:t>23</a:t>
            </a:r>
          </a:p>
        </p:txBody>
      </p:sp>
      <p:sp>
        <p:nvSpPr>
          <p:cNvPr id="5" name="TextBox 4">
            <a:extLst>
              <a:ext uri="{FF2B5EF4-FFF2-40B4-BE49-F238E27FC236}">
                <a16:creationId xmlns:a16="http://schemas.microsoft.com/office/drawing/2014/main" id="{53CB99B8-4874-6538-96DA-6A9ED9856F65}"/>
              </a:ext>
            </a:extLst>
          </p:cNvPr>
          <p:cNvSpPr txBox="1"/>
          <p:nvPr/>
        </p:nvSpPr>
        <p:spPr>
          <a:xfrm>
            <a:off x="8021005" y="2264662"/>
            <a:ext cx="575152" cy="369332"/>
          </a:xfrm>
          <a:prstGeom prst="rect">
            <a:avLst/>
          </a:prstGeom>
          <a:noFill/>
        </p:spPr>
        <p:txBody>
          <a:bodyPr wrap="square" rtlCol="0">
            <a:spAutoFit/>
          </a:bodyPr>
          <a:lstStyle/>
          <a:p>
            <a:r>
              <a:rPr lang="en-US" dirty="0"/>
              <a:t>56</a:t>
            </a:r>
          </a:p>
        </p:txBody>
      </p:sp>
      <p:sp>
        <p:nvSpPr>
          <p:cNvPr id="6" name="TextBox 5">
            <a:extLst>
              <a:ext uri="{FF2B5EF4-FFF2-40B4-BE49-F238E27FC236}">
                <a16:creationId xmlns:a16="http://schemas.microsoft.com/office/drawing/2014/main" id="{4E216512-E6D2-B180-438E-CB19041D2D5E}"/>
              </a:ext>
            </a:extLst>
          </p:cNvPr>
          <p:cNvSpPr txBox="1"/>
          <p:nvPr/>
        </p:nvSpPr>
        <p:spPr>
          <a:xfrm>
            <a:off x="1791568" y="5098984"/>
            <a:ext cx="445970" cy="369332"/>
          </a:xfrm>
          <a:prstGeom prst="rect">
            <a:avLst/>
          </a:prstGeom>
          <a:noFill/>
        </p:spPr>
        <p:txBody>
          <a:bodyPr wrap="square" rtlCol="0">
            <a:spAutoFit/>
          </a:bodyPr>
          <a:lstStyle/>
          <a:p>
            <a:r>
              <a:rPr lang="en-US" dirty="0"/>
              <a:t>8</a:t>
            </a:r>
          </a:p>
        </p:txBody>
      </p:sp>
      <p:sp>
        <p:nvSpPr>
          <p:cNvPr id="11" name="TextBox 10">
            <a:extLst>
              <a:ext uri="{FF2B5EF4-FFF2-40B4-BE49-F238E27FC236}">
                <a16:creationId xmlns:a16="http://schemas.microsoft.com/office/drawing/2014/main" id="{E13BC9A3-CF14-1AA1-A0C6-A031D664BD34}"/>
              </a:ext>
            </a:extLst>
          </p:cNvPr>
          <p:cNvSpPr txBox="1"/>
          <p:nvPr/>
        </p:nvSpPr>
        <p:spPr>
          <a:xfrm>
            <a:off x="3325793" y="2179676"/>
            <a:ext cx="3300548" cy="369332"/>
          </a:xfrm>
          <a:prstGeom prst="rect">
            <a:avLst/>
          </a:prstGeom>
          <a:noFill/>
        </p:spPr>
        <p:txBody>
          <a:bodyPr wrap="square" rtlCol="0">
            <a:spAutoFit/>
          </a:bodyPr>
          <a:lstStyle/>
          <a:p>
            <a:r>
              <a:rPr lang="en-US" dirty="0">
                <a:highlight>
                  <a:srgbClr val="FFFF00"/>
                </a:highlight>
              </a:rPr>
              <a:t>CONDOS/TOWNHOUSES ONLY</a:t>
            </a:r>
          </a:p>
        </p:txBody>
      </p:sp>
      <p:pic>
        <p:nvPicPr>
          <p:cNvPr id="14" name="Picture 13" descr="SFR.&#10;&#10;AI-generated content may be incorrect.">
            <a:extLst>
              <a:ext uri="{FF2B5EF4-FFF2-40B4-BE49-F238E27FC236}">
                <a16:creationId xmlns:a16="http://schemas.microsoft.com/office/drawing/2014/main" id="{3E6F762D-00AC-9B02-1940-56E44567CCD4}"/>
              </a:ext>
            </a:extLst>
          </p:cNvPr>
          <p:cNvPicPr>
            <a:picLocks noChangeAspect="1"/>
          </p:cNvPicPr>
          <p:nvPr/>
        </p:nvPicPr>
        <p:blipFill>
          <a:blip r:embed="rId4"/>
          <a:stretch>
            <a:fillRect/>
          </a:stretch>
        </p:blipFill>
        <p:spPr>
          <a:xfrm>
            <a:off x="9053954" y="2549008"/>
            <a:ext cx="1208911" cy="1121670"/>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D5E9B644-5C69-A640-BA81-AE0F949916AA}"/>
              </a:ext>
            </a:extLst>
          </p:cNvPr>
          <p:cNvSpPr txBox="1"/>
          <p:nvPr/>
        </p:nvSpPr>
        <p:spPr>
          <a:xfrm>
            <a:off x="8484746" y="1916196"/>
            <a:ext cx="1619698" cy="646331"/>
          </a:xfrm>
          <a:prstGeom prst="rect">
            <a:avLst/>
          </a:prstGeom>
          <a:noFill/>
        </p:spPr>
        <p:txBody>
          <a:bodyPr wrap="square" rtlCol="0">
            <a:spAutoFit/>
          </a:bodyPr>
          <a:lstStyle/>
          <a:p>
            <a:r>
              <a:rPr lang="en-US" b="1" dirty="0"/>
              <a:t>June to date</a:t>
            </a:r>
          </a:p>
          <a:p>
            <a:r>
              <a:rPr lang="en-US" b="1" dirty="0"/>
              <a:t>63</a:t>
            </a:r>
          </a:p>
        </p:txBody>
      </p:sp>
      <p:sp>
        <p:nvSpPr>
          <p:cNvPr id="15" name="TextBox 14">
            <a:extLst>
              <a:ext uri="{FF2B5EF4-FFF2-40B4-BE49-F238E27FC236}">
                <a16:creationId xmlns:a16="http://schemas.microsoft.com/office/drawing/2014/main" id="{DF2C29C7-7C64-B92D-EC94-2C708952D3B1}"/>
              </a:ext>
            </a:extLst>
          </p:cNvPr>
          <p:cNvSpPr txBox="1"/>
          <p:nvPr/>
        </p:nvSpPr>
        <p:spPr>
          <a:xfrm>
            <a:off x="7641820" y="5615019"/>
            <a:ext cx="646896" cy="369332"/>
          </a:xfrm>
          <a:prstGeom prst="rect">
            <a:avLst/>
          </a:prstGeom>
          <a:noFill/>
        </p:spPr>
        <p:txBody>
          <a:bodyPr wrap="square" rtlCol="0">
            <a:spAutoFit/>
          </a:bodyPr>
          <a:lstStyle/>
          <a:p>
            <a:r>
              <a:rPr lang="en-US" b="1" dirty="0"/>
              <a:t>May</a:t>
            </a:r>
          </a:p>
        </p:txBody>
      </p:sp>
      <p:sp>
        <p:nvSpPr>
          <p:cNvPr id="16" name="TextBox 15">
            <a:extLst>
              <a:ext uri="{FF2B5EF4-FFF2-40B4-BE49-F238E27FC236}">
                <a16:creationId xmlns:a16="http://schemas.microsoft.com/office/drawing/2014/main" id="{DF62BDAA-3EDD-0E9C-5FD0-8D74A2F2BDD6}"/>
              </a:ext>
            </a:extLst>
          </p:cNvPr>
          <p:cNvSpPr txBox="1"/>
          <p:nvPr/>
        </p:nvSpPr>
        <p:spPr>
          <a:xfrm>
            <a:off x="6032278" y="5615019"/>
            <a:ext cx="646896" cy="369332"/>
          </a:xfrm>
          <a:prstGeom prst="rect">
            <a:avLst/>
          </a:prstGeom>
          <a:noFill/>
        </p:spPr>
        <p:txBody>
          <a:bodyPr wrap="square" rtlCol="0">
            <a:spAutoFit/>
          </a:bodyPr>
          <a:lstStyle/>
          <a:p>
            <a:r>
              <a:rPr lang="en-US" b="1" dirty="0"/>
              <a:t>May</a:t>
            </a:r>
          </a:p>
        </p:txBody>
      </p:sp>
      <p:sp>
        <p:nvSpPr>
          <p:cNvPr id="17" name="TextBox 16">
            <a:extLst>
              <a:ext uri="{FF2B5EF4-FFF2-40B4-BE49-F238E27FC236}">
                <a16:creationId xmlns:a16="http://schemas.microsoft.com/office/drawing/2014/main" id="{EA195B10-A2AC-A5C2-1865-7E1AAC7DA07F}"/>
              </a:ext>
            </a:extLst>
          </p:cNvPr>
          <p:cNvSpPr txBox="1"/>
          <p:nvPr/>
        </p:nvSpPr>
        <p:spPr>
          <a:xfrm>
            <a:off x="4417853" y="5615019"/>
            <a:ext cx="646896" cy="369332"/>
          </a:xfrm>
          <a:prstGeom prst="rect">
            <a:avLst/>
          </a:prstGeom>
          <a:noFill/>
        </p:spPr>
        <p:txBody>
          <a:bodyPr wrap="square" rtlCol="0">
            <a:spAutoFit/>
          </a:bodyPr>
          <a:lstStyle/>
          <a:p>
            <a:r>
              <a:rPr lang="en-US" b="1" dirty="0"/>
              <a:t>May</a:t>
            </a:r>
          </a:p>
        </p:txBody>
      </p:sp>
      <p:sp>
        <p:nvSpPr>
          <p:cNvPr id="18" name="TextBox 17">
            <a:extLst>
              <a:ext uri="{FF2B5EF4-FFF2-40B4-BE49-F238E27FC236}">
                <a16:creationId xmlns:a16="http://schemas.microsoft.com/office/drawing/2014/main" id="{40C365DC-5C3D-0069-B04D-92945FA46F60}"/>
              </a:ext>
            </a:extLst>
          </p:cNvPr>
          <p:cNvSpPr txBox="1"/>
          <p:nvPr/>
        </p:nvSpPr>
        <p:spPr>
          <a:xfrm>
            <a:off x="2832291" y="5615019"/>
            <a:ext cx="646896" cy="369332"/>
          </a:xfrm>
          <a:prstGeom prst="rect">
            <a:avLst/>
          </a:prstGeom>
          <a:noFill/>
        </p:spPr>
        <p:txBody>
          <a:bodyPr wrap="square" rtlCol="0">
            <a:spAutoFit/>
          </a:bodyPr>
          <a:lstStyle/>
          <a:p>
            <a:r>
              <a:rPr lang="en-US" b="1" dirty="0"/>
              <a:t>May</a:t>
            </a:r>
          </a:p>
        </p:txBody>
      </p:sp>
      <p:sp>
        <p:nvSpPr>
          <p:cNvPr id="19" name="TextBox 18">
            <a:extLst>
              <a:ext uri="{FF2B5EF4-FFF2-40B4-BE49-F238E27FC236}">
                <a16:creationId xmlns:a16="http://schemas.microsoft.com/office/drawing/2014/main" id="{66030E0B-4F26-46BF-0C11-CFDA78BFA56A}"/>
              </a:ext>
            </a:extLst>
          </p:cNvPr>
          <p:cNvSpPr txBox="1"/>
          <p:nvPr/>
        </p:nvSpPr>
        <p:spPr>
          <a:xfrm>
            <a:off x="1246729" y="5615019"/>
            <a:ext cx="646896" cy="369332"/>
          </a:xfrm>
          <a:prstGeom prst="rect">
            <a:avLst/>
          </a:prstGeom>
          <a:noFill/>
        </p:spPr>
        <p:txBody>
          <a:bodyPr wrap="square" rtlCol="0">
            <a:spAutoFit/>
          </a:bodyPr>
          <a:lstStyle/>
          <a:p>
            <a:r>
              <a:rPr lang="en-US" b="1" dirty="0"/>
              <a:t>May</a:t>
            </a:r>
          </a:p>
        </p:txBody>
      </p:sp>
    </p:spTree>
    <p:extLst>
      <p:ext uri="{BB962C8B-B14F-4D97-AF65-F5344CB8AC3E}">
        <p14:creationId xmlns:p14="http://schemas.microsoft.com/office/powerpoint/2010/main" val="238581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0D4E69-46C9-54A7-FDCA-2857F91E4A2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16CAC4EF-914C-AB5C-4E8C-8BFE038C45C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EF5D79AB-1FF4-699F-1EF9-5B42600E8486}"/>
              </a:ext>
            </a:extLst>
          </p:cNvPr>
          <p:cNvSpPr txBox="1"/>
          <p:nvPr/>
        </p:nvSpPr>
        <p:spPr>
          <a:xfrm>
            <a:off x="390915" y="167666"/>
            <a:ext cx="8640256" cy="646331"/>
          </a:xfrm>
          <a:prstGeom prst="rect">
            <a:avLst/>
          </a:prstGeom>
          <a:noFill/>
        </p:spPr>
        <p:txBody>
          <a:bodyPr wrap="square" rtlCol="0">
            <a:spAutoFit/>
          </a:bodyPr>
          <a:lstStyle/>
          <a:p>
            <a:pPr algn="ctr"/>
            <a:r>
              <a:rPr lang="en-US" sz="3600" b="1" dirty="0"/>
              <a:t>CONCESSIONS</a:t>
            </a:r>
            <a:endParaRPr lang="en-US" sz="2000" b="1" dirty="0"/>
          </a:p>
        </p:txBody>
      </p:sp>
      <p:pic>
        <p:nvPicPr>
          <p:cNvPr id="4" name="Picture 3">
            <a:extLst>
              <a:ext uri="{FF2B5EF4-FFF2-40B4-BE49-F238E27FC236}">
                <a16:creationId xmlns:a16="http://schemas.microsoft.com/office/drawing/2014/main" id="{30C664E3-02BB-F692-7E48-1301C1AF03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5596" y="988775"/>
            <a:ext cx="7895736" cy="5252152"/>
          </a:xfrm>
          <a:prstGeom prst="rect">
            <a:avLst/>
          </a:prstGeom>
        </p:spPr>
      </p:pic>
      <p:sp>
        <p:nvSpPr>
          <p:cNvPr id="9" name="TextBox 8">
            <a:extLst>
              <a:ext uri="{FF2B5EF4-FFF2-40B4-BE49-F238E27FC236}">
                <a16:creationId xmlns:a16="http://schemas.microsoft.com/office/drawing/2014/main" id="{5E4DD790-C8E3-C2F0-C7AD-CA9B56F3E57D}"/>
              </a:ext>
            </a:extLst>
          </p:cNvPr>
          <p:cNvSpPr txBox="1"/>
          <p:nvPr/>
        </p:nvSpPr>
        <p:spPr>
          <a:xfrm>
            <a:off x="8067568" y="1636007"/>
            <a:ext cx="963603" cy="830997"/>
          </a:xfrm>
          <a:prstGeom prst="rect">
            <a:avLst/>
          </a:prstGeom>
          <a:noFill/>
        </p:spPr>
        <p:txBody>
          <a:bodyPr wrap="square" rtlCol="0">
            <a:spAutoFit/>
          </a:bodyPr>
          <a:lstStyle/>
          <a:p>
            <a:r>
              <a:rPr lang="en-US" sz="1600" b="1" dirty="0"/>
              <a:t>May 2026</a:t>
            </a:r>
          </a:p>
          <a:p>
            <a:r>
              <a:rPr lang="en-US" sz="1600" b="1" dirty="0"/>
              <a:t>54%</a:t>
            </a:r>
          </a:p>
        </p:txBody>
      </p:sp>
      <p:sp>
        <p:nvSpPr>
          <p:cNvPr id="3" name="TextBox 2">
            <a:extLst>
              <a:ext uri="{FF2B5EF4-FFF2-40B4-BE49-F238E27FC236}">
                <a16:creationId xmlns:a16="http://schemas.microsoft.com/office/drawing/2014/main" id="{848ADB8F-D933-EED9-ABA8-01F940864484}"/>
              </a:ext>
            </a:extLst>
          </p:cNvPr>
          <p:cNvSpPr txBox="1"/>
          <p:nvPr/>
        </p:nvSpPr>
        <p:spPr>
          <a:xfrm>
            <a:off x="6593516" y="2199313"/>
            <a:ext cx="626761" cy="338554"/>
          </a:xfrm>
          <a:prstGeom prst="rect">
            <a:avLst/>
          </a:prstGeom>
          <a:noFill/>
        </p:spPr>
        <p:txBody>
          <a:bodyPr wrap="square" rtlCol="0">
            <a:spAutoFit/>
          </a:bodyPr>
          <a:lstStyle/>
          <a:p>
            <a:r>
              <a:rPr lang="en-US" sz="1600" b="1" dirty="0"/>
              <a:t>53%</a:t>
            </a:r>
          </a:p>
        </p:txBody>
      </p:sp>
      <p:sp>
        <p:nvSpPr>
          <p:cNvPr id="10" name="TextBox 9">
            <a:extLst>
              <a:ext uri="{FF2B5EF4-FFF2-40B4-BE49-F238E27FC236}">
                <a16:creationId xmlns:a16="http://schemas.microsoft.com/office/drawing/2014/main" id="{3710E1E6-BB56-50E5-000B-703C081F1616}"/>
              </a:ext>
            </a:extLst>
          </p:cNvPr>
          <p:cNvSpPr txBox="1"/>
          <p:nvPr/>
        </p:nvSpPr>
        <p:spPr>
          <a:xfrm>
            <a:off x="5100232" y="2528526"/>
            <a:ext cx="630580" cy="338554"/>
          </a:xfrm>
          <a:prstGeom prst="rect">
            <a:avLst/>
          </a:prstGeom>
          <a:noFill/>
        </p:spPr>
        <p:txBody>
          <a:bodyPr wrap="square" rtlCol="0">
            <a:spAutoFit/>
          </a:bodyPr>
          <a:lstStyle/>
          <a:p>
            <a:r>
              <a:rPr lang="en-US" sz="1600" b="1" dirty="0"/>
              <a:t>47%</a:t>
            </a:r>
          </a:p>
        </p:txBody>
      </p:sp>
      <p:sp>
        <p:nvSpPr>
          <p:cNvPr id="14" name="TextBox 13">
            <a:extLst>
              <a:ext uri="{FF2B5EF4-FFF2-40B4-BE49-F238E27FC236}">
                <a16:creationId xmlns:a16="http://schemas.microsoft.com/office/drawing/2014/main" id="{794EFA1E-FD62-7C42-16A9-6AA6FA0E5F9C}"/>
              </a:ext>
            </a:extLst>
          </p:cNvPr>
          <p:cNvSpPr txBox="1"/>
          <p:nvPr/>
        </p:nvSpPr>
        <p:spPr>
          <a:xfrm>
            <a:off x="3525716" y="2523901"/>
            <a:ext cx="895308" cy="338554"/>
          </a:xfrm>
          <a:prstGeom prst="rect">
            <a:avLst/>
          </a:prstGeom>
          <a:noFill/>
        </p:spPr>
        <p:txBody>
          <a:bodyPr wrap="square" rtlCol="0">
            <a:spAutoFit/>
          </a:bodyPr>
          <a:lstStyle/>
          <a:p>
            <a:r>
              <a:rPr lang="en-US" sz="1600" b="1" dirty="0"/>
              <a:t>2023</a:t>
            </a:r>
          </a:p>
        </p:txBody>
      </p:sp>
      <p:sp>
        <p:nvSpPr>
          <p:cNvPr id="15" name="TextBox 14">
            <a:extLst>
              <a:ext uri="{FF2B5EF4-FFF2-40B4-BE49-F238E27FC236}">
                <a16:creationId xmlns:a16="http://schemas.microsoft.com/office/drawing/2014/main" id="{E8689E67-35EF-68F0-F90D-FAA6F7746924}"/>
              </a:ext>
            </a:extLst>
          </p:cNvPr>
          <p:cNvSpPr txBox="1"/>
          <p:nvPr/>
        </p:nvSpPr>
        <p:spPr>
          <a:xfrm>
            <a:off x="5044695" y="2316955"/>
            <a:ext cx="803609" cy="338554"/>
          </a:xfrm>
          <a:prstGeom prst="rect">
            <a:avLst/>
          </a:prstGeom>
          <a:noFill/>
        </p:spPr>
        <p:txBody>
          <a:bodyPr wrap="square" rtlCol="0">
            <a:spAutoFit/>
          </a:bodyPr>
          <a:lstStyle/>
          <a:p>
            <a:r>
              <a:rPr lang="en-US" sz="1600" b="1" dirty="0"/>
              <a:t>2024</a:t>
            </a:r>
          </a:p>
        </p:txBody>
      </p:sp>
      <p:sp>
        <p:nvSpPr>
          <p:cNvPr id="5" name="TextBox 4">
            <a:extLst>
              <a:ext uri="{FF2B5EF4-FFF2-40B4-BE49-F238E27FC236}">
                <a16:creationId xmlns:a16="http://schemas.microsoft.com/office/drawing/2014/main" id="{0389D23C-54C5-19F5-958C-DC00A523E809}"/>
              </a:ext>
            </a:extLst>
          </p:cNvPr>
          <p:cNvSpPr txBox="1"/>
          <p:nvPr/>
        </p:nvSpPr>
        <p:spPr>
          <a:xfrm>
            <a:off x="3618488" y="2776337"/>
            <a:ext cx="630580" cy="338554"/>
          </a:xfrm>
          <a:prstGeom prst="rect">
            <a:avLst/>
          </a:prstGeom>
          <a:noFill/>
        </p:spPr>
        <p:txBody>
          <a:bodyPr wrap="square" rtlCol="0">
            <a:spAutoFit/>
          </a:bodyPr>
          <a:lstStyle/>
          <a:p>
            <a:r>
              <a:rPr lang="en-US" sz="1600" b="1" dirty="0"/>
              <a:t>43%</a:t>
            </a:r>
          </a:p>
        </p:txBody>
      </p:sp>
      <p:sp>
        <p:nvSpPr>
          <p:cNvPr id="19" name="TextBox 18">
            <a:extLst>
              <a:ext uri="{FF2B5EF4-FFF2-40B4-BE49-F238E27FC236}">
                <a16:creationId xmlns:a16="http://schemas.microsoft.com/office/drawing/2014/main" id="{7E381299-4349-BE19-E8C9-A232E03F291A}"/>
              </a:ext>
            </a:extLst>
          </p:cNvPr>
          <p:cNvSpPr txBox="1"/>
          <p:nvPr/>
        </p:nvSpPr>
        <p:spPr>
          <a:xfrm>
            <a:off x="6505091" y="2009144"/>
            <a:ext cx="803609" cy="338554"/>
          </a:xfrm>
          <a:prstGeom prst="rect">
            <a:avLst/>
          </a:prstGeom>
          <a:noFill/>
        </p:spPr>
        <p:txBody>
          <a:bodyPr wrap="square" rtlCol="0">
            <a:spAutoFit/>
          </a:bodyPr>
          <a:lstStyle/>
          <a:p>
            <a:r>
              <a:rPr lang="en-US" sz="1600" b="1" dirty="0"/>
              <a:t>2025</a:t>
            </a:r>
          </a:p>
        </p:txBody>
      </p:sp>
      <p:pic>
        <p:nvPicPr>
          <p:cNvPr id="11" name="Picture 10">
            <a:extLst>
              <a:ext uri="{FF2B5EF4-FFF2-40B4-BE49-F238E27FC236}">
                <a16:creationId xmlns:a16="http://schemas.microsoft.com/office/drawing/2014/main" id="{764120C4-4D6B-5264-A2A3-88F5624A7EA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78432" y="2600276"/>
            <a:ext cx="2592705" cy="817937"/>
          </a:xfrm>
          <a:prstGeom prst="rect">
            <a:avLst/>
          </a:prstGeom>
          <a:ln>
            <a:noFill/>
          </a:ln>
          <a:effectLst>
            <a:outerShdw blurRad="292100" dist="139700" dir="2700000" algn="tl" rotWithShape="0">
              <a:srgbClr val="333333">
                <a:alpha val="65000"/>
              </a:srgbClr>
            </a:outerShdw>
          </a:effectLst>
        </p:spPr>
      </p:pic>
      <p:pic>
        <p:nvPicPr>
          <p:cNvPr id="12" name="Picture 11" descr="The image shows a summary of a real estate transaction report dated June 2026, indicating there were 712 closings with seller-paid concessions, comprising 53% of total closings, with a median concession amount of $10,000.&#10;&#10;AI-generated content may be incorrect.">
            <a:extLst>
              <a:ext uri="{FF2B5EF4-FFF2-40B4-BE49-F238E27FC236}">
                <a16:creationId xmlns:a16="http://schemas.microsoft.com/office/drawing/2014/main" id="{3088A467-9EC6-127E-8A31-9395A423F1A3}"/>
              </a:ext>
            </a:extLst>
          </p:cNvPr>
          <p:cNvPicPr>
            <a:picLocks noChangeAspect="1"/>
          </p:cNvPicPr>
          <p:nvPr/>
        </p:nvPicPr>
        <p:blipFill>
          <a:blip r:embed="rId5"/>
          <a:stretch>
            <a:fillRect/>
          </a:stretch>
        </p:blipFill>
        <p:spPr>
          <a:xfrm>
            <a:off x="8775582" y="3551485"/>
            <a:ext cx="2595555" cy="839512"/>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137CC03C-5840-1409-F884-5F52300E0B36}"/>
              </a:ext>
            </a:extLst>
          </p:cNvPr>
          <p:cNvSpPr txBox="1"/>
          <p:nvPr/>
        </p:nvSpPr>
        <p:spPr>
          <a:xfrm>
            <a:off x="8646937" y="1636007"/>
            <a:ext cx="1029607" cy="861774"/>
          </a:xfrm>
          <a:prstGeom prst="rect">
            <a:avLst/>
          </a:prstGeom>
          <a:noFill/>
        </p:spPr>
        <p:txBody>
          <a:bodyPr wrap="square" rtlCol="0">
            <a:spAutoFit/>
          </a:bodyPr>
          <a:lstStyle/>
          <a:p>
            <a:r>
              <a:rPr lang="en-US" sz="1600" b="1" dirty="0"/>
              <a:t>June to date</a:t>
            </a:r>
          </a:p>
          <a:p>
            <a:r>
              <a:rPr lang="en-US" sz="1600" b="1" dirty="0"/>
              <a:t>53%</a:t>
            </a:r>
          </a:p>
        </p:txBody>
      </p:sp>
    </p:spTree>
    <p:extLst>
      <p:ext uri="{BB962C8B-B14F-4D97-AF65-F5344CB8AC3E}">
        <p14:creationId xmlns:p14="http://schemas.microsoft.com/office/powerpoint/2010/main" val="1893429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92DDD-26BC-6A52-B6E1-A4881C7BD2F5}"/>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1B600DC6-5725-F4B6-C3F7-17BA8D9FF8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2141" y="833062"/>
            <a:ext cx="8684338" cy="5310326"/>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7FE92679-D0DB-72B0-BB52-7690469FEAD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64B3D8E-F073-56C2-3BD4-FF42750887B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884EEDBC-B54A-D2C3-BF0B-2AB1E04AF638}"/>
              </a:ext>
            </a:extLst>
          </p:cNvPr>
          <p:cNvSpPr txBox="1"/>
          <p:nvPr/>
        </p:nvSpPr>
        <p:spPr>
          <a:xfrm>
            <a:off x="390915" y="167666"/>
            <a:ext cx="8640256" cy="646331"/>
          </a:xfrm>
          <a:prstGeom prst="rect">
            <a:avLst/>
          </a:prstGeom>
          <a:noFill/>
        </p:spPr>
        <p:txBody>
          <a:bodyPr wrap="square" rtlCol="0">
            <a:spAutoFit/>
          </a:bodyPr>
          <a:lstStyle/>
          <a:p>
            <a:pPr algn="ctr"/>
            <a:r>
              <a:rPr lang="en-US" sz="3600" b="1" dirty="0"/>
              <a:t>SALE PRICE TO LIST PRICE RATIO</a:t>
            </a:r>
            <a:endParaRPr lang="en-US" sz="2000" b="1" dirty="0"/>
          </a:p>
        </p:txBody>
      </p:sp>
      <p:sp>
        <p:nvSpPr>
          <p:cNvPr id="13" name="TextBox 12">
            <a:extLst>
              <a:ext uri="{FF2B5EF4-FFF2-40B4-BE49-F238E27FC236}">
                <a16:creationId xmlns:a16="http://schemas.microsoft.com/office/drawing/2014/main" id="{A8B6B831-A461-0C74-CBD9-22DDED07098B}"/>
              </a:ext>
            </a:extLst>
          </p:cNvPr>
          <p:cNvSpPr txBox="1"/>
          <p:nvPr/>
        </p:nvSpPr>
        <p:spPr>
          <a:xfrm>
            <a:off x="1956391" y="3838353"/>
            <a:ext cx="829340" cy="369332"/>
          </a:xfrm>
          <a:prstGeom prst="rect">
            <a:avLst/>
          </a:prstGeom>
          <a:noFill/>
        </p:spPr>
        <p:txBody>
          <a:bodyPr wrap="square" rtlCol="0">
            <a:spAutoFit/>
          </a:bodyPr>
          <a:lstStyle/>
          <a:p>
            <a:r>
              <a:rPr lang="en-US" dirty="0"/>
              <a:t>97.7%</a:t>
            </a:r>
          </a:p>
        </p:txBody>
      </p:sp>
      <p:sp>
        <p:nvSpPr>
          <p:cNvPr id="16" name="TextBox 15">
            <a:extLst>
              <a:ext uri="{FF2B5EF4-FFF2-40B4-BE49-F238E27FC236}">
                <a16:creationId xmlns:a16="http://schemas.microsoft.com/office/drawing/2014/main" id="{E9272F3B-193D-FCC6-0119-0E7F1AA15B95}"/>
              </a:ext>
            </a:extLst>
          </p:cNvPr>
          <p:cNvSpPr txBox="1"/>
          <p:nvPr/>
        </p:nvSpPr>
        <p:spPr>
          <a:xfrm>
            <a:off x="3618614" y="3554818"/>
            <a:ext cx="829340" cy="369332"/>
          </a:xfrm>
          <a:prstGeom prst="rect">
            <a:avLst/>
          </a:prstGeom>
          <a:noFill/>
        </p:spPr>
        <p:txBody>
          <a:bodyPr wrap="square" rtlCol="0">
            <a:spAutoFit/>
          </a:bodyPr>
          <a:lstStyle/>
          <a:p>
            <a:r>
              <a:rPr lang="en-US" dirty="0"/>
              <a:t>97.9%</a:t>
            </a:r>
          </a:p>
        </p:txBody>
      </p:sp>
      <p:sp>
        <p:nvSpPr>
          <p:cNvPr id="17" name="TextBox 16">
            <a:extLst>
              <a:ext uri="{FF2B5EF4-FFF2-40B4-BE49-F238E27FC236}">
                <a16:creationId xmlns:a16="http://schemas.microsoft.com/office/drawing/2014/main" id="{27923B16-532D-0A38-491B-D4D0653701B0}"/>
              </a:ext>
            </a:extLst>
          </p:cNvPr>
          <p:cNvSpPr txBox="1"/>
          <p:nvPr/>
        </p:nvSpPr>
        <p:spPr>
          <a:xfrm>
            <a:off x="5029594" y="3898972"/>
            <a:ext cx="829340" cy="369332"/>
          </a:xfrm>
          <a:prstGeom prst="rect">
            <a:avLst/>
          </a:prstGeom>
          <a:noFill/>
        </p:spPr>
        <p:txBody>
          <a:bodyPr wrap="square" rtlCol="0">
            <a:spAutoFit/>
          </a:bodyPr>
          <a:lstStyle/>
          <a:p>
            <a:r>
              <a:rPr lang="en-US" dirty="0"/>
              <a:t>97.6%</a:t>
            </a:r>
          </a:p>
        </p:txBody>
      </p:sp>
      <p:sp>
        <p:nvSpPr>
          <p:cNvPr id="18" name="TextBox 17">
            <a:extLst>
              <a:ext uri="{FF2B5EF4-FFF2-40B4-BE49-F238E27FC236}">
                <a16:creationId xmlns:a16="http://schemas.microsoft.com/office/drawing/2014/main" id="{27180275-3E29-37D6-19FD-3F6EA1765875}"/>
              </a:ext>
            </a:extLst>
          </p:cNvPr>
          <p:cNvSpPr txBox="1"/>
          <p:nvPr/>
        </p:nvSpPr>
        <p:spPr>
          <a:xfrm>
            <a:off x="6426003" y="4774386"/>
            <a:ext cx="829340" cy="369332"/>
          </a:xfrm>
          <a:prstGeom prst="rect">
            <a:avLst/>
          </a:prstGeom>
          <a:noFill/>
        </p:spPr>
        <p:txBody>
          <a:bodyPr wrap="square" rtlCol="0">
            <a:spAutoFit/>
          </a:bodyPr>
          <a:lstStyle/>
          <a:p>
            <a:r>
              <a:rPr lang="en-US" dirty="0"/>
              <a:t>97.2%</a:t>
            </a:r>
          </a:p>
        </p:txBody>
      </p:sp>
      <p:sp>
        <p:nvSpPr>
          <p:cNvPr id="20" name="TextBox 19">
            <a:extLst>
              <a:ext uri="{FF2B5EF4-FFF2-40B4-BE49-F238E27FC236}">
                <a16:creationId xmlns:a16="http://schemas.microsoft.com/office/drawing/2014/main" id="{F8115E0F-0052-00E3-956A-0D817F7FD284}"/>
              </a:ext>
            </a:extLst>
          </p:cNvPr>
          <p:cNvSpPr txBox="1"/>
          <p:nvPr/>
        </p:nvSpPr>
        <p:spPr>
          <a:xfrm>
            <a:off x="2468658" y="4162376"/>
            <a:ext cx="829340" cy="646331"/>
          </a:xfrm>
          <a:prstGeom prst="rect">
            <a:avLst/>
          </a:prstGeom>
          <a:noFill/>
        </p:spPr>
        <p:txBody>
          <a:bodyPr wrap="square" rtlCol="0">
            <a:spAutoFit/>
          </a:bodyPr>
          <a:lstStyle/>
          <a:p>
            <a:r>
              <a:rPr lang="en-US" dirty="0"/>
              <a:t>May 2023</a:t>
            </a:r>
          </a:p>
        </p:txBody>
      </p:sp>
      <p:sp>
        <p:nvSpPr>
          <p:cNvPr id="21" name="TextBox 20">
            <a:extLst>
              <a:ext uri="{FF2B5EF4-FFF2-40B4-BE49-F238E27FC236}">
                <a16:creationId xmlns:a16="http://schemas.microsoft.com/office/drawing/2014/main" id="{B84FA907-19EB-93F5-AF9E-FFEB68E4B720}"/>
              </a:ext>
            </a:extLst>
          </p:cNvPr>
          <p:cNvSpPr txBox="1"/>
          <p:nvPr/>
        </p:nvSpPr>
        <p:spPr>
          <a:xfrm>
            <a:off x="3588818" y="3958512"/>
            <a:ext cx="829340" cy="646331"/>
          </a:xfrm>
          <a:prstGeom prst="rect">
            <a:avLst/>
          </a:prstGeom>
          <a:noFill/>
        </p:spPr>
        <p:txBody>
          <a:bodyPr wrap="square" rtlCol="0">
            <a:spAutoFit/>
          </a:bodyPr>
          <a:lstStyle/>
          <a:p>
            <a:r>
              <a:rPr lang="en-US" dirty="0"/>
              <a:t>May 2024</a:t>
            </a:r>
          </a:p>
        </p:txBody>
      </p:sp>
      <p:sp>
        <p:nvSpPr>
          <p:cNvPr id="22" name="TextBox 21">
            <a:extLst>
              <a:ext uri="{FF2B5EF4-FFF2-40B4-BE49-F238E27FC236}">
                <a16:creationId xmlns:a16="http://schemas.microsoft.com/office/drawing/2014/main" id="{B2D4571A-7397-105C-2395-CBE12778916B}"/>
              </a:ext>
            </a:extLst>
          </p:cNvPr>
          <p:cNvSpPr txBox="1"/>
          <p:nvPr/>
        </p:nvSpPr>
        <p:spPr>
          <a:xfrm>
            <a:off x="4859127" y="4268304"/>
            <a:ext cx="829340" cy="646331"/>
          </a:xfrm>
          <a:prstGeom prst="rect">
            <a:avLst/>
          </a:prstGeom>
          <a:noFill/>
        </p:spPr>
        <p:txBody>
          <a:bodyPr wrap="square" rtlCol="0">
            <a:spAutoFit/>
          </a:bodyPr>
          <a:lstStyle/>
          <a:p>
            <a:r>
              <a:rPr lang="en-US" dirty="0"/>
              <a:t>May 2025</a:t>
            </a:r>
          </a:p>
        </p:txBody>
      </p:sp>
      <p:sp>
        <p:nvSpPr>
          <p:cNvPr id="23" name="TextBox 22">
            <a:extLst>
              <a:ext uri="{FF2B5EF4-FFF2-40B4-BE49-F238E27FC236}">
                <a16:creationId xmlns:a16="http://schemas.microsoft.com/office/drawing/2014/main" id="{FFF80E5C-E677-02C0-F706-963A84CB3A44}"/>
              </a:ext>
            </a:extLst>
          </p:cNvPr>
          <p:cNvSpPr txBox="1"/>
          <p:nvPr/>
        </p:nvSpPr>
        <p:spPr>
          <a:xfrm>
            <a:off x="6492770" y="5015458"/>
            <a:ext cx="829340" cy="646331"/>
          </a:xfrm>
          <a:prstGeom prst="rect">
            <a:avLst/>
          </a:prstGeom>
          <a:noFill/>
        </p:spPr>
        <p:txBody>
          <a:bodyPr wrap="square" rtlCol="0">
            <a:spAutoFit/>
          </a:bodyPr>
          <a:lstStyle/>
          <a:p>
            <a:r>
              <a:rPr lang="en-US" dirty="0"/>
              <a:t>May 2026</a:t>
            </a:r>
          </a:p>
        </p:txBody>
      </p:sp>
      <p:sp>
        <p:nvSpPr>
          <p:cNvPr id="24" name="Freeform: Shape 23">
            <a:extLst>
              <a:ext uri="{FF2B5EF4-FFF2-40B4-BE49-F238E27FC236}">
                <a16:creationId xmlns:a16="http://schemas.microsoft.com/office/drawing/2014/main" id="{6D41EB07-F1FB-1345-3006-677D1000EA64}"/>
              </a:ext>
            </a:extLst>
          </p:cNvPr>
          <p:cNvSpPr/>
          <p:nvPr/>
        </p:nvSpPr>
        <p:spPr>
          <a:xfrm>
            <a:off x="2602123" y="3943302"/>
            <a:ext cx="4013281" cy="812019"/>
          </a:xfrm>
          <a:custGeom>
            <a:avLst/>
            <a:gdLst>
              <a:gd name="csX0" fmla="*/ 24119 w 4117654"/>
              <a:gd name="csY0" fmla="*/ 235293 h 766921"/>
              <a:gd name="csX1" fmla="*/ 87914 w 4117654"/>
              <a:gd name="csY1" fmla="*/ 214028 h 766921"/>
              <a:gd name="csX2" fmla="*/ 1363821 w 4117654"/>
              <a:gd name="csY2" fmla="*/ 1377 h 766921"/>
              <a:gd name="csX3" fmla="*/ 2852379 w 4117654"/>
              <a:gd name="csY3" fmla="*/ 330986 h 766921"/>
              <a:gd name="csX4" fmla="*/ 4117654 w 4117654"/>
              <a:gd name="csY4" fmla="*/ 766921 h 766921"/>
            </a:gdLst>
            <a:ahLst/>
            <a:cxnLst>
              <a:cxn ang="0">
                <a:pos x="csX0" y="csY0"/>
              </a:cxn>
              <a:cxn ang="0">
                <a:pos x="csX1" y="csY1"/>
              </a:cxn>
              <a:cxn ang="0">
                <a:pos x="csX2" y="csY2"/>
              </a:cxn>
              <a:cxn ang="0">
                <a:pos x="csX3" y="csY3"/>
              </a:cxn>
              <a:cxn ang="0">
                <a:pos x="csX4" y="csY4"/>
              </a:cxn>
            </a:cxnLst>
            <a:rect l="l" t="t" r="r" b="b"/>
            <a:pathLst>
              <a:path w="4117654" h="766921">
                <a:moveTo>
                  <a:pt x="24119" y="235293"/>
                </a:moveTo>
                <a:cubicBezTo>
                  <a:pt x="-55626" y="244153"/>
                  <a:pt x="87914" y="214028"/>
                  <a:pt x="87914" y="214028"/>
                </a:cubicBezTo>
                <a:cubicBezTo>
                  <a:pt x="311198" y="175042"/>
                  <a:pt x="903077" y="-18116"/>
                  <a:pt x="1363821" y="1377"/>
                </a:cubicBezTo>
                <a:cubicBezTo>
                  <a:pt x="1824565" y="20870"/>
                  <a:pt x="2393407" y="203395"/>
                  <a:pt x="2852379" y="330986"/>
                </a:cubicBezTo>
                <a:cubicBezTo>
                  <a:pt x="3311351" y="458577"/>
                  <a:pt x="3714502" y="612749"/>
                  <a:pt x="4117654" y="766921"/>
                </a:cubicBezTo>
              </a:path>
            </a:pathLst>
          </a:custGeom>
          <a:noFill/>
          <a:ln>
            <a:prstDash val="sysDash"/>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47F30B-BD89-22C3-557E-A1E0E0EA1837}"/>
              </a:ext>
            </a:extLst>
          </p:cNvPr>
          <p:cNvSpPr txBox="1"/>
          <p:nvPr/>
        </p:nvSpPr>
        <p:spPr>
          <a:xfrm>
            <a:off x="6426003" y="3238188"/>
            <a:ext cx="829340" cy="1200329"/>
          </a:xfrm>
          <a:prstGeom prst="rect">
            <a:avLst/>
          </a:prstGeom>
          <a:noFill/>
        </p:spPr>
        <p:txBody>
          <a:bodyPr wrap="square" rtlCol="0">
            <a:spAutoFit/>
          </a:bodyPr>
          <a:lstStyle/>
          <a:p>
            <a:pPr algn="ctr"/>
            <a:r>
              <a:rPr lang="en-US" dirty="0"/>
              <a:t>June to date 97.4%</a:t>
            </a:r>
          </a:p>
        </p:txBody>
      </p:sp>
    </p:spTree>
    <p:extLst>
      <p:ext uri="{BB962C8B-B14F-4D97-AF65-F5344CB8AC3E}">
        <p14:creationId xmlns:p14="http://schemas.microsoft.com/office/powerpoint/2010/main" val="6453011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9CB2E-298E-5A3B-71B9-60C729D18561}"/>
            </a:ext>
          </a:extLst>
        </p:cNvPr>
        <p:cNvGrpSpPr/>
        <p:nvPr/>
      </p:nvGrpSpPr>
      <p:grpSpPr>
        <a:xfrm>
          <a:off x="0" y="0"/>
          <a:ext cx="0" cy="0"/>
          <a:chOff x="0" y="0"/>
          <a:chExt cx="0" cy="0"/>
        </a:xfrm>
      </p:grpSpPr>
      <p:pic>
        <p:nvPicPr>
          <p:cNvPr id="12" name="Picture 11" descr="583896915441492015 2">
            <a:extLst>
              <a:ext uri="{FF2B5EF4-FFF2-40B4-BE49-F238E27FC236}">
                <a16:creationId xmlns:a16="http://schemas.microsoft.com/office/drawing/2014/main" id="{7A66AD17-75A6-0343-543C-A5DAD4EDCF65}"/>
              </a:ext>
            </a:extLst>
          </p:cNvPr>
          <p:cNvPicPr>
            <a:picLocks noChangeAspect="1"/>
          </p:cNvPicPr>
          <p:nvPr/>
        </p:nvPicPr>
        <p:blipFill>
          <a:blip r:embed="rId3"/>
          <a:stretch>
            <a:fillRect/>
          </a:stretch>
        </p:blipFill>
        <p:spPr>
          <a:xfrm>
            <a:off x="481196" y="2372333"/>
            <a:ext cx="6355999" cy="3573484"/>
          </a:xfrm>
          <a:prstGeom prst="rect">
            <a:avLst/>
          </a:prstGeom>
        </p:spPr>
      </p:pic>
      <p:sp>
        <p:nvSpPr>
          <p:cNvPr id="15" name="TextBox 14">
            <a:extLst>
              <a:ext uri="{FF2B5EF4-FFF2-40B4-BE49-F238E27FC236}">
                <a16:creationId xmlns:a16="http://schemas.microsoft.com/office/drawing/2014/main" id="{6F8A1F30-293B-FC86-4F79-09A146E4EA82}"/>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AAA50F93-F488-09A6-82CF-369221D825D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C14781E-F266-2D06-A5B6-2FD6998CAAE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descr="It's been 84 years...&#10;&#10;AI-generated content may be incorrect.">
            <a:extLst>
              <a:ext uri="{FF2B5EF4-FFF2-40B4-BE49-F238E27FC236}">
                <a16:creationId xmlns:a16="http://schemas.microsoft.com/office/drawing/2014/main" id="{90D9992D-CB35-EE3B-C87E-5C92C6B4B6BC}"/>
              </a:ext>
            </a:extLst>
          </p:cNvPr>
          <p:cNvPicPr>
            <a:picLocks noChangeAspect="1"/>
          </p:cNvPicPr>
          <p:nvPr/>
        </p:nvPicPr>
        <p:blipFill>
          <a:blip r:embed="rId5"/>
          <a:stretch>
            <a:fillRect/>
          </a:stretch>
        </p:blipFill>
        <p:spPr>
          <a:xfrm>
            <a:off x="9972190" y="2816300"/>
            <a:ext cx="1984164" cy="1984164"/>
          </a:xfrm>
          <a:prstGeom prst="rect">
            <a:avLst/>
          </a:prstGeom>
          <a:ln>
            <a:noFill/>
          </a:ln>
          <a:effectLst>
            <a:outerShdw blurRad="292100" dist="139700" dir="2700000" algn="tl" rotWithShape="0">
              <a:srgbClr val="333333">
                <a:alpha val="65000"/>
              </a:srgbClr>
            </a:outerShdw>
          </a:effectLst>
        </p:spPr>
      </p:pic>
      <p:pic>
        <p:nvPicPr>
          <p:cNvPr id="7" name="Picture 6" descr="The image shows a document or sign indicating that the One Camelback property is available for pre-leasing and is nearly complete, advertised as a luxury apartment conversion.&#10;&#10;AI-generated content may be incorrect.">
            <a:extLst>
              <a:ext uri="{FF2B5EF4-FFF2-40B4-BE49-F238E27FC236}">
                <a16:creationId xmlns:a16="http://schemas.microsoft.com/office/drawing/2014/main" id="{4635B891-59AA-72AE-B666-52A2F5025E5B}"/>
              </a:ext>
            </a:extLst>
          </p:cNvPr>
          <p:cNvPicPr>
            <a:picLocks noChangeAspect="1"/>
          </p:cNvPicPr>
          <p:nvPr/>
        </p:nvPicPr>
        <p:blipFill>
          <a:blip r:embed="rId6"/>
          <a:stretch>
            <a:fillRect/>
          </a:stretch>
        </p:blipFill>
        <p:spPr>
          <a:xfrm>
            <a:off x="481196" y="961932"/>
            <a:ext cx="6355999" cy="1371799"/>
          </a:xfrm>
          <a:prstGeom prst="rect">
            <a:avLst/>
          </a:prstGeom>
          <a:ln>
            <a:noFill/>
          </a:ln>
          <a:effectLst>
            <a:outerShdw blurRad="292100" dist="139700" dir="2700000" algn="tl" rotWithShape="0">
              <a:srgbClr val="333333">
                <a:alpha val="65000"/>
              </a:srgbClr>
            </a:outerShdw>
          </a:effectLst>
        </p:spPr>
      </p:pic>
      <p:pic>
        <p:nvPicPr>
          <p:cNvPr id="9" name="Picture 8" descr="PHOENIX BUSINESS JOURNAL&#10;&#10;AI-generated content may be incorrect.">
            <a:extLst>
              <a:ext uri="{FF2B5EF4-FFF2-40B4-BE49-F238E27FC236}">
                <a16:creationId xmlns:a16="http://schemas.microsoft.com/office/drawing/2014/main" id="{E7FAF334-5CC2-25F8-F88D-2ED0A01D9787}"/>
              </a:ext>
            </a:extLst>
          </p:cNvPr>
          <p:cNvPicPr>
            <a:picLocks noChangeAspect="1"/>
          </p:cNvPicPr>
          <p:nvPr/>
        </p:nvPicPr>
        <p:blipFill>
          <a:blip r:embed="rId7"/>
          <a:stretch>
            <a:fillRect/>
          </a:stretch>
        </p:blipFill>
        <p:spPr>
          <a:xfrm>
            <a:off x="7151722" y="980999"/>
            <a:ext cx="2270571" cy="752378"/>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23FF66AC-E1B6-F217-6A2A-1302939336E2}"/>
              </a:ext>
            </a:extLst>
          </p:cNvPr>
          <p:cNvSpPr txBox="1"/>
          <p:nvPr/>
        </p:nvSpPr>
        <p:spPr>
          <a:xfrm>
            <a:off x="6846262" y="2816300"/>
            <a:ext cx="3125928" cy="2308324"/>
          </a:xfrm>
          <a:prstGeom prst="rect">
            <a:avLst/>
          </a:prstGeom>
          <a:noFill/>
        </p:spPr>
        <p:txBody>
          <a:bodyPr wrap="square">
            <a:spAutoFit/>
          </a:bodyPr>
          <a:lstStyle/>
          <a:p>
            <a:pPr algn="l"/>
            <a:r>
              <a:rPr lang="en-US" b="0" i="0" dirty="0">
                <a:solidFill>
                  <a:srgbClr val="222222"/>
                </a:solidFill>
                <a:effectLst/>
                <a:latin typeface="Graphik Web"/>
              </a:rPr>
              <a:t>One Camelback's </a:t>
            </a:r>
            <a:r>
              <a:rPr lang="en-US" b="0" i="0" dirty="0">
                <a:solidFill>
                  <a:srgbClr val="222222"/>
                </a:solidFill>
                <a:effectLst/>
                <a:highlight>
                  <a:srgbClr val="FFFF00"/>
                </a:highlight>
                <a:latin typeface="Graphik Web"/>
              </a:rPr>
              <a:t>163-unit luxury apartment complex </a:t>
            </a:r>
            <a:r>
              <a:rPr lang="en-US" b="0" i="0" dirty="0">
                <a:solidFill>
                  <a:srgbClr val="222222"/>
                </a:solidFill>
                <a:effectLst/>
                <a:latin typeface="Graphik Web"/>
              </a:rPr>
              <a:t>opens for pre-leasing in early September</a:t>
            </a:r>
          </a:p>
          <a:p>
            <a:pPr algn="l"/>
            <a:endParaRPr lang="en-US" b="0" i="0" dirty="0">
              <a:solidFill>
                <a:srgbClr val="222222"/>
              </a:solidFill>
              <a:effectLst/>
              <a:latin typeface="Graphik Web"/>
            </a:endParaRPr>
          </a:p>
          <a:p>
            <a:pPr algn="l"/>
            <a:r>
              <a:rPr lang="en-US" b="0" i="0" dirty="0">
                <a:solidFill>
                  <a:srgbClr val="222222"/>
                </a:solidFill>
                <a:effectLst/>
                <a:latin typeface="Graphik Web"/>
              </a:rPr>
              <a:t>The ground floor will house </a:t>
            </a:r>
            <a:r>
              <a:rPr lang="en-US" b="0" i="0" dirty="0">
                <a:solidFill>
                  <a:srgbClr val="222222"/>
                </a:solidFill>
                <a:effectLst/>
                <a:highlight>
                  <a:srgbClr val="FFFF00"/>
                </a:highlight>
                <a:latin typeface="Graphik Web"/>
              </a:rPr>
              <a:t>11,000 square feet of retail space</a:t>
            </a:r>
            <a:r>
              <a:rPr lang="en-US" b="0" i="0" dirty="0">
                <a:solidFill>
                  <a:srgbClr val="222222"/>
                </a:solidFill>
                <a:effectLst/>
                <a:latin typeface="Graphik Web"/>
              </a:rPr>
              <a:t> with two leases pending</a:t>
            </a:r>
          </a:p>
        </p:txBody>
      </p:sp>
      <p:sp>
        <p:nvSpPr>
          <p:cNvPr id="14" name="TextBox 13">
            <a:extLst>
              <a:ext uri="{FF2B5EF4-FFF2-40B4-BE49-F238E27FC236}">
                <a16:creationId xmlns:a16="http://schemas.microsoft.com/office/drawing/2014/main" id="{9576823E-BFDA-3CDB-9E5F-0377E60397F5}"/>
              </a:ext>
            </a:extLst>
          </p:cNvPr>
          <p:cNvSpPr txBox="1"/>
          <p:nvPr/>
        </p:nvSpPr>
        <p:spPr>
          <a:xfrm>
            <a:off x="481196" y="5984419"/>
            <a:ext cx="6188148" cy="369332"/>
          </a:xfrm>
          <a:prstGeom prst="rect">
            <a:avLst/>
          </a:prstGeom>
          <a:noFill/>
        </p:spPr>
        <p:txBody>
          <a:bodyPr wrap="square">
            <a:spAutoFit/>
          </a:bodyPr>
          <a:lstStyle/>
          <a:p>
            <a:r>
              <a:rPr lang="en-US" dirty="0">
                <a:hlinkClick r:id="rId8"/>
              </a:rPr>
              <a:t>https://onecamelback.com</a:t>
            </a:r>
            <a:endParaRPr lang="en-US" dirty="0"/>
          </a:p>
        </p:txBody>
      </p:sp>
    </p:spTree>
    <p:extLst>
      <p:ext uri="{BB962C8B-B14F-4D97-AF65-F5344CB8AC3E}">
        <p14:creationId xmlns:p14="http://schemas.microsoft.com/office/powerpoint/2010/main" val="8841972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9F03D-4426-D701-7960-E3B3103DED65}"/>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ED957648-4EDF-3D97-B67B-5125F084685A}"/>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F3F70B8B-9DFB-75E8-A510-603993427D4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CC92A09D-9A7A-B1BC-792E-DAD42E8F2F1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6" name="Picture 5">
            <a:extLst>
              <a:ext uri="{FF2B5EF4-FFF2-40B4-BE49-F238E27FC236}">
                <a16:creationId xmlns:a16="http://schemas.microsoft.com/office/drawing/2014/main" id="{54224F3F-32B2-0AE3-28C5-866E0F8F40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22990" y="912183"/>
            <a:ext cx="6399303" cy="5502204"/>
          </a:xfrm>
          <a:prstGeom prst="rect">
            <a:avLst/>
          </a:prstGeom>
          <a:ln>
            <a:noFill/>
          </a:ln>
          <a:effectLst>
            <a:outerShdw blurRad="292100" dist="139700" dir="2700000" algn="tl" rotWithShape="0">
              <a:srgbClr val="333333">
                <a:alpha val="65000"/>
              </a:srgbClr>
            </a:outerShdw>
          </a:effectLst>
        </p:spPr>
      </p:pic>
      <p:pic>
        <p:nvPicPr>
          <p:cNvPr id="10" name="Picture 9" descr="June 2026&#10;&#10;AI-generated content may be incorrect.">
            <a:extLst>
              <a:ext uri="{FF2B5EF4-FFF2-40B4-BE49-F238E27FC236}">
                <a16:creationId xmlns:a16="http://schemas.microsoft.com/office/drawing/2014/main" id="{B3C5AFAE-59DA-9EE7-D7DC-F4782FE3D3CD}"/>
              </a:ext>
            </a:extLst>
          </p:cNvPr>
          <p:cNvPicPr>
            <a:picLocks noChangeAspect="1"/>
          </p:cNvPicPr>
          <p:nvPr/>
        </p:nvPicPr>
        <p:blipFill>
          <a:blip r:embed="rId5"/>
          <a:stretch>
            <a:fillRect/>
          </a:stretch>
        </p:blipFill>
        <p:spPr>
          <a:xfrm>
            <a:off x="338446" y="933102"/>
            <a:ext cx="2512581" cy="1400630"/>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2AB8AEBF-E889-115D-D37E-7A7BA7EF3AE7}"/>
              </a:ext>
            </a:extLst>
          </p:cNvPr>
          <p:cNvSpPr txBox="1"/>
          <p:nvPr/>
        </p:nvSpPr>
        <p:spPr>
          <a:xfrm>
            <a:off x="3001926" y="6414387"/>
            <a:ext cx="6188148" cy="307777"/>
          </a:xfrm>
          <a:prstGeom prst="rect">
            <a:avLst/>
          </a:prstGeom>
          <a:noFill/>
        </p:spPr>
        <p:txBody>
          <a:bodyPr wrap="square">
            <a:spAutoFit/>
          </a:bodyPr>
          <a:lstStyle/>
          <a:p>
            <a:r>
              <a:rPr lang="en-US" sz="1400" dirty="0">
                <a:hlinkClick r:id="rId6"/>
              </a:rPr>
              <a:t>https://www.apartmentlist.com/research/national-rent-data</a:t>
            </a:r>
            <a:r>
              <a:rPr lang="en-US" sz="1400" dirty="0"/>
              <a:t> </a:t>
            </a:r>
          </a:p>
        </p:txBody>
      </p:sp>
      <p:sp>
        <p:nvSpPr>
          <p:cNvPr id="18" name="TextBox 17">
            <a:extLst>
              <a:ext uri="{FF2B5EF4-FFF2-40B4-BE49-F238E27FC236}">
                <a16:creationId xmlns:a16="http://schemas.microsoft.com/office/drawing/2014/main" id="{5064A3D7-D73B-E135-66E5-CBB35334F063}"/>
              </a:ext>
            </a:extLst>
          </p:cNvPr>
          <p:cNvSpPr txBox="1"/>
          <p:nvPr/>
        </p:nvSpPr>
        <p:spPr>
          <a:xfrm>
            <a:off x="235646" y="2333732"/>
            <a:ext cx="2766280" cy="3416320"/>
          </a:xfrm>
          <a:prstGeom prst="rect">
            <a:avLst/>
          </a:prstGeom>
          <a:noFill/>
        </p:spPr>
        <p:txBody>
          <a:bodyPr wrap="square">
            <a:spAutoFit/>
          </a:bodyPr>
          <a:lstStyle/>
          <a:p>
            <a:r>
              <a:rPr lang="en-US" sz="1200" dirty="0"/>
              <a:t>Austin has seen the nation’s sharpest decline among large metros – the metro-wide median rent there has fallen 5.1 percent in the last 12 months and is down more than 20% from its 2022 peak. </a:t>
            </a:r>
            <a:r>
              <a:rPr lang="en-US" sz="1200" dirty="0">
                <a:highlight>
                  <a:srgbClr val="FFFF00"/>
                </a:highlight>
              </a:rPr>
              <a:t>The Austin metro is also significant for permitting new homes at the fastest pace of any large metro in the country, indicating the impact of new supply on softening rents</a:t>
            </a:r>
            <a:r>
              <a:rPr lang="en-US" sz="1200" dirty="0"/>
              <a:t>. Austin is not alone in exhibiting this trend; </a:t>
            </a:r>
            <a:r>
              <a:rPr lang="en-US" sz="1200" dirty="0">
                <a:highlight>
                  <a:srgbClr val="FFFF00"/>
                </a:highlight>
              </a:rPr>
              <a:t>among the ten metros with the sharpest year-over-year rent declines, </a:t>
            </a:r>
            <a:r>
              <a:rPr lang="en-US" sz="1200" b="1" i="1" u="sng" dirty="0">
                <a:highlight>
                  <a:srgbClr val="FFFF00"/>
                </a:highlight>
              </a:rPr>
              <a:t>many also rank among the highest in terms of multifamily permits</a:t>
            </a:r>
            <a:r>
              <a:rPr lang="en-US" sz="1200" dirty="0">
                <a:highlight>
                  <a:srgbClr val="FFFF00"/>
                </a:highlight>
              </a:rPr>
              <a:t> (e.g. San Antonio, Denver, </a:t>
            </a:r>
            <a:r>
              <a:rPr lang="en-US" sz="1200" b="1" i="1" u="sng" dirty="0">
                <a:highlight>
                  <a:srgbClr val="FFFF00"/>
                </a:highlight>
              </a:rPr>
              <a:t>Phoenix</a:t>
            </a:r>
            <a:r>
              <a:rPr lang="en-US" sz="1200" dirty="0">
                <a:highlight>
                  <a:srgbClr val="FFFF00"/>
                </a:highlight>
              </a:rPr>
              <a:t>, Tampa, and Nashville)</a:t>
            </a:r>
            <a:r>
              <a:rPr lang="en-US" sz="1200" dirty="0"/>
              <a:t>. </a:t>
            </a:r>
          </a:p>
        </p:txBody>
      </p:sp>
    </p:spTree>
    <p:extLst>
      <p:ext uri="{BB962C8B-B14F-4D97-AF65-F5344CB8AC3E}">
        <p14:creationId xmlns:p14="http://schemas.microsoft.com/office/powerpoint/2010/main" val="2817149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85FF5-6A32-B154-BB07-6B7D4D03BE68}"/>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869B799E-67AF-B298-DCEC-77100328252E}"/>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5953CFE8-0E44-2A04-D163-C1083B3E6C8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DD90830C-7545-2058-55D4-570DD0B2EE6C}"/>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6" name="Picture 5">
            <a:extLst>
              <a:ext uri="{FF2B5EF4-FFF2-40B4-BE49-F238E27FC236}">
                <a16:creationId xmlns:a16="http://schemas.microsoft.com/office/drawing/2014/main" id="{AB5E5BD2-A108-2B0A-6376-6B0886C224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9775" y="933102"/>
            <a:ext cx="6399303" cy="4535344"/>
          </a:xfrm>
          <a:prstGeom prst="rect">
            <a:avLst/>
          </a:prstGeom>
          <a:ln>
            <a:noFill/>
          </a:ln>
          <a:effectLst>
            <a:outerShdw blurRad="292100" dist="139700" dir="2700000" algn="tl" rotWithShape="0">
              <a:srgbClr val="333333">
                <a:alpha val="65000"/>
              </a:srgbClr>
            </a:outerShdw>
          </a:effectLst>
        </p:spPr>
      </p:pic>
      <p:pic>
        <p:nvPicPr>
          <p:cNvPr id="10" name="Picture 9" descr="June 2026&#10;&#10;AI-generated content may be incorrect.">
            <a:extLst>
              <a:ext uri="{FF2B5EF4-FFF2-40B4-BE49-F238E27FC236}">
                <a16:creationId xmlns:a16="http://schemas.microsoft.com/office/drawing/2014/main" id="{4114997A-8500-6FE7-2D58-5F3EB201C262}"/>
              </a:ext>
            </a:extLst>
          </p:cNvPr>
          <p:cNvPicPr>
            <a:picLocks noChangeAspect="1"/>
          </p:cNvPicPr>
          <p:nvPr/>
        </p:nvPicPr>
        <p:blipFill>
          <a:blip r:embed="rId5"/>
          <a:stretch>
            <a:fillRect/>
          </a:stretch>
        </p:blipFill>
        <p:spPr>
          <a:xfrm>
            <a:off x="6909712" y="933102"/>
            <a:ext cx="2512581" cy="1400630"/>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BCE2B499-2B2D-ACE9-157B-40716A0AB920}"/>
              </a:ext>
            </a:extLst>
          </p:cNvPr>
          <p:cNvSpPr txBox="1"/>
          <p:nvPr/>
        </p:nvSpPr>
        <p:spPr>
          <a:xfrm>
            <a:off x="338445" y="5489365"/>
            <a:ext cx="3648763" cy="523220"/>
          </a:xfrm>
          <a:prstGeom prst="rect">
            <a:avLst/>
          </a:prstGeom>
          <a:noFill/>
        </p:spPr>
        <p:txBody>
          <a:bodyPr wrap="square">
            <a:spAutoFit/>
          </a:bodyPr>
          <a:lstStyle/>
          <a:p>
            <a:r>
              <a:rPr lang="en-US" sz="1400" dirty="0">
                <a:hlinkClick r:id="rId6"/>
              </a:rPr>
              <a:t>https://www.apartmentlist.com/research/national-rent-data</a:t>
            </a:r>
            <a:r>
              <a:rPr lang="en-US" sz="1400" dirty="0"/>
              <a:t> </a:t>
            </a:r>
          </a:p>
        </p:txBody>
      </p:sp>
      <p:sp>
        <p:nvSpPr>
          <p:cNvPr id="4" name="TextBox 3">
            <a:extLst>
              <a:ext uri="{FF2B5EF4-FFF2-40B4-BE49-F238E27FC236}">
                <a16:creationId xmlns:a16="http://schemas.microsoft.com/office/drawing/2014/main" id="{FF0019DB-C516-A7F2-68C4-0F6BE785414D}"/>
              </a:ext>
            </a:extLst>
          </p:cNvPr>
          <p:cNvSpPr txBox="1"/>
          <p:nvPr/>
        </p:nvSpPr>
        <p:spPr>
          <a:xfrm>
            <a:off x="5826266" y="2455948"/>
            <a:ext cx="988129" cy="382772"/>
          </a:xfrm>
          <a:prstGeom prst="rect">
            <a:avLst/>
          </a:prstGeom>
          <a:noFill/>
        </p:spPr>
        <p:txBody>
          <a:bodyPr wrap="square" rtlCol="0">
            <a:spAutoFit/>
          </a:bodyPr>
          <a:lstStyle/>
          <a:p>
            <a:r>
              <a:rPr lang="en-US" dirty="0">
                <a:highlight>
                  <a:srgbClr val="FFFF00"/>
                </a:highlight>
              </a:rPr>
              <a:t>$1,354</a:t>
            </a:r>
          </a:p>
        </p:txBody>
      </p:sp>
      <p:pic>
        <p:nvPicPr>
          <p:cNvPr id="7" name="Picture 6" descr="The image shows a line graph depicting the decreasing vacancy rates in Maricopa County, Arizona for the years 2019 to 2026, sourced from Apartment List.&#10;&#10;AI-generated content may be incorrect.">
            <a:extLst>
              <a:ext uri="{FF2B5EF4-FFF2-40B4-BE49-F238E27FC236}">
                <a16:creationId xmlns:a16="http://schemas.microsoft.com/office/drawing/2014/main" id="{4108169C-398F-11D2-C86B-491D8AACAF23}"/>
              </a:ext>
            </a:extLst>
          </p:cNvPr>
          <p:cNvPicPr>
            <a:picLocks noChangeAspect="1"/>
          </p:cNvPicPr>
          <p:nvPr/>
        </p:nvPicPr>
        <p:blipFill>
          <a:blip r:embed="rId7"/>
          <a:stretch>
            <a:fillRect/>
          </a:stretch>
        </p:blipFill>
        <p:spPr>
          <a:xfrm>
            <a:off x="5331308" y="2838720"/>
            <a:ext cx="5489190" cy="388694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9EA1C8B4-64AD-FE6F-7D4A-3597E6F85A22}"/>
              </a:ext>
            </a:extLst>
          </p:cNvPr>
          <p:cNvSpPr txBox="1"/>
          <p:nvPr/>
        </p:nvSpPr>
        <p:spPr>
          <a:xfrm>
            <a:off x="10230314" y="3429000"/>
            <a:ext cx="687670" cy="382772"/>
          </a:xfrm>
          <a:prstGeom prst="rect">
            <a:avLst/>
          </a:prstGeom>
          <a:noFill/>
        </p:spPr>
        <p:txBody>
          <a:bodyPr wrap="square" rtlCol="0">
            <a:spAutoFit/>
          </a:bodyPr>
          <a:lstStyle/>
          <a:p>
            <a:r>
              <a:rPr lang="en-US" dirty="0">
                <a:highlight>
                  <a:srgbClr val="FFFF00"/>
                </a:highlight>
              </a:rPr>
              <a:t>8.1%</a:t>
            </a:r>
          </a:p>
        </p:txBody>
      </p:sp>
      <p:sp>
        <p:nvSpPr>
          <p:cNvPr id="9" name="TextBox 8">
            <a:extLst>
              <a:ext uri="{FF2B5EF4-FFF2-40B4-BE49-F238E27FC236}">
                <a16:creationId xmlns:a16="http://schemas.microsoft.com/office/drawing/2014/main" id="{AC673B80-EC24-924E-8B50-A6F4963C46EF}"/>
              </a:ext>
            </a:extLst>
          </p:cNvPr>
          <p:cNvSpPr txBox="1"/>
          <p:nvPr/>
        </p:nvSpPr>
        <p:spPr>
          <a:xfrm>
            <a:off x="7118519" y="4942367"/>
            <a:ext cx="687670" cy="382772"/>
          </a:xfrm>
          <a:prstGeom prst="rect">
            <a:avLst/>
          </a:prstGeom>
          <a:noFill/>
        </p:spPr>
        <p:txBody>
          <a:bodyPr wrap="square" rtlCol="0">
            <a:spAutoFit/>
          </a:bodyPr>
          <a:lstStyle/>
          <a:p>
            <a:r>
              <a:rPr lang="en-US" dirty="0">
                <a:highlight>
                  <a:srgbClr val="FFFF00"/>
                </a:highlight>
              </a:rPr>
              <a:t>3.1%</a:t>
            </a:r>
          </a:p>
        </p:txBody>
      </p:sp>
      <p:sp>
        <p:nvSpPr>
          <p:cNvPr id="11" name="TextBox 10">
            <a:extLst>
              <a:ext uri="{FF2B5EF4-FFF2-40B4-BE49-F238E27FC236}">
                <a16:creationId xmlns:a16="http://schemas.microsoft.com/office/drawing/2014/main" id="{9F9231B1-E3BC-1FBD-A811-991DB61633D8}"/>
              </a:ext>
            </a:extLst>
          </p:cNvPr>
          <p:cNvSpPr txBox="1"/>
          <p:nvPr/>
        </p:nvSpPr>
        <p:spPr>
          <a:xfrm>
            <a:off x="5410221" y="4361566"/>
            <a:ext cx="687670" cy="382772"/>
          </a:xfrm>
          <a:prstGeom prst="rect">
            <a:avLst/>
          </a:prstGeom>
          <a:noFill/>
        </p:spPr>
        <p:txBody>
          <a:bodyPr wrap="square" rtlCol="0">
            <a:spAutoFit/>
          </a:bodyPr>
          <a:lstStyle/>
          <a:p>
            <a:r>
              <a:rPr lang="en-US" dirty="0">
                <a:highlight>
                  <a:srgbClr val="FFFF00"/>
                </a:highlight>
              </a:rPr>
              <a:t>4.9%</a:t>
            </a:r>
          </a:p>
        </p:txBody>
      </p:sp>
      <p:sp>
        <p:nvSpPr>
          <p:cNvPr id="12" name="TextBox 11">
            <a:extLst>
              <a:ext uri="{FF2B5EF4-FFF2-40B4-BE49-F238E27FC236}">
                <a16:creationId xmlns:a16="http://schemas.microsoft.com/office/drawing/2014/main" id="{50FC8B0A-838C-7BC2-ABAF-2B91F0E6B00F}"/>
              </a:ext>
            </a:extLst>
          </p:cNvPr>
          <p:cNvSpPr txBox="1"/>
          <p:nvPr/>
        </p:nvSpPr>
        <p:spPr>
          <a:xfrm>
            <a:off x="3650136" y="1070404"/>
            <a:ext cx="988129" cy="382772"/>
          </a:xfrm>
          <a:prstGeom prst="rect">
            <a:avLst/>
          </a:prstGeom>
          <a:noFill/>
        </p:spPr>
        <p:txBody>
          <a:bodyPr wrap="square" rtlCol="0">
            <a:spAutoFit/>
          </a:bodyPr>
          <a:lstStyle/>
          <a:p>
            <a:r>
              <a:rPr lang="en-US" dirty="0">
                <a:highlight>
                  <a:srgbClr val="FFFF00"/>
                </a:highlight>
              </a:rPr>
              <a:t>$1,570</a:t>
            </a:r>
          </a:p>
        </p:txBody>
      </p:sp>
      <p:sp>
        <p:nvSpPr>
          <p:cNvPr id="13" name="TextBox 12">
            <a:extLst>
              <a:ext uri="{FF2B5EF4-FFF2-40B4-BE49-F238E27FC236}">
                <a16:creationId xmlns:a16="http://schemas.microsoft.com/office/drawing/2014/main" id="{DAB15F3C-0B51-86A0-28C2-7539C91D689A}"/>
              </a:ext>
            </a:extLst>
          </p:cNvPr>
          <p:cNvSpPr txBox="1"/>
          <p:nvPr/>
        </p:nvSpPr>
        <p:spPr>
          <a:xfrm>
            <a:off x="1274016" y="3429000"/>
            <a:ext cx="988129" cy="382772"/>
          </a:xfrm>
          <a:prstGeom prst="rect">
            <a:avLst/>
          </a:prstGeom>
          <a:noFill/>
        </p:spPr>
        <p:txBody>
          <a:bodyPr wrap="square" rtlCol="0">
            <a:spAutoFit/>
          </a:bodyPr>
          <a:lstStyle/>
          <a:p>
            <a:r>
              <a:rPr lang="en-US" dirty="0">
                <a:highlight>
                  <a:srgbClr val="FFFF00"/>
                </a:highlight>
              </a:rPr>
              <a:t>$1,061</a:t>
            </a:r>
          </a:p>
        </p:txBody>
      </p:sp>
    </p:spTree>
    <p:extLst>
      <p:ext uri="{BB962C8B-B14F-4D97-AF65-F5344CB8AC3E}">
        <p14:creationId xmlns:p14="http://schemas.microsoft.com/office/powerpoint/2010/main" val="1709869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60610-0B75-F693-60D6-E24E97B19730}"/>
            </a:ext>
          </a:extLst>
        </p:cNvPr>
        <p:cNvGrpSpPr/>
        <p:nvPr/>
      </p:nvGrpSpPr>
      <p:grpSpPr>
        <a:xfrm>
          <a:off x="0" y="0"/>
          <a:ext cx="0" cy="0"/>
          <a:chOff x="0" y="0"/>
          <a:chExt cx="0" cy="0"/>
        </a:xfrm>
      </p:grpSpPr>
      <p:pic>
        <p:nvPicPr>
          <p:cNvPr id="14" name="Picture 13" descr="The image displays a line graph showing the median lease price for various types of residential properties, with data points for different years ranging from 2007 to 2026.&#10;&#10;AI-generated content may be incorrect.">
            <a:extLst>
              <a:ext uri="{FF2B5EF4-FFF2-40B4-BE49-F238E27FC236}">
                <a16:creationId xmlns:a16="http://schemas.microsoft.com/office/drawing/2014/main" id="{1C139076-BC1C-8C14-7607-6C8C3D59D22F}"/>
              </a:ext>
            </a:extLst>
          </p:cNvPr>
          <p:cNvPicPr>
            <a:picLocks noChangeAspect="1"/>
          </p:cNvPicPr>
          <p:nvPr/>
        </p:nvPicPr>
        <p:blipFill>
          <a:blip r:embed="rId3"/>
          <a:stretch>
            <a:fillRect/>
          </a:stretch>
        </p:blipFill>
        <p:spPr>
          <a:xfrm>
            <a:off x="338446" y="835207"/>
            <a:ext cx="7235247" cy="5735714"/>
          </a:xfrm>
          <a:prstGeom prst="rect">
            <a:avLst/>
          </a:prstGeom>
        </p:spPr>
      </p:pic>
      <p:sp>
        <p:nvSpPr>
          <p:cNvPr id="15" name="TextBox 14">
            <a:extLst>
              <a:ext uri="{FF2B5EF4-FFF2-40B4-BE49-F238E27FC236}">
                <a16:creationId xmlns:a16="http://schemas.microsoft.com/office/drawing/2014/main" id="{D139BC27-CE36-2573-8DB6-D75AD5BB6C78}"/>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B9DABC6D-DDC8-0154-6C36-E2DF7DE40DC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3AEDA61-7A2C-D811-482D-0F01A750C80E}"/>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A9685F72-7926-7467-4B64-BC53E2D2E9F3}"/>
              </a:ext>
            </a:extLst>
          </p:cNvPr>
          <p:cNvSpPr txBox="1"/>
          <p:nvPr/>
        </p:nvSpPr>
        <p:spPr>
          <a:xfrm>
            <a:off x="5284381" y="3642202"/>
            <a:ext cx="923379" cy="369332"/>
          </a:xfrm>
          <a:prstGeom prst="rect">
            <a:avLst/>
          </a:prstGeom>
          <a:noFill/>
        </p:spPr>
        <p:txBody>
          <a:bodyPr wrap="square" rtlCol="0">
            <a:spAutoFit/>
          </a:bodyPr>
          <a:lstStyle/>
          <a:p>
            <a:r>
              <a:rPr lang="en-US" dirty="0">
                <a:highlight>
                  <a:srgbClr val="FFFF00"/>
                </a:highlight>
              </a:rPr>
              <a:t>$1,295</a:t>
            </a:r>
          </a:p>
        </p:txBody>
      </p:sp>
      <p:sp>
        <p:nvSpPr>
          <p:cNvPr id="17" name="TextBox 16">
            <a:extLst>
              <a:ext uri="{FF2B5EF4-FFF2-40B4-BE49-F238E27FC236}">
                <a16:creationId xmlns:a16="http://schemas.microsoft.com/office/drawing/2014/main" id="{6048B6CF-BF26-B509-CA57-8A09C9024DEA}"/>
              </a:ext>
            </a:extLst>
          </p:cNvPr>
          <p:cNvSpPr txBox="1"/>
          <p:nvPr/>
        </p:nvSpPr>
        <p:spPr>
          <a:xfrm>
            <a:off x="7573693" y="2495056"/>
            <a:ext cx="2474074" cy="830997"/>
          </a:xfrm>
          <a:prstGeom prst="rect">
            <a:avLst/>
          </a:prstGeom>
          <a:noFill/>
        </p:spPr>
        <p:txBody>
          <a:bodyPr wrap="square" rtlCol="0">
            <a:spAutoFit/>
          </a:bodyPr>
          <a:lstStyle/>
          <a:p>
            <a:r>
              <a:rPr lang="en-US" sz="2400" dirty="0">
                <a:highlight>
                  <a:srgbClr val="FFFF00"/>
                </a:highlight>
              </a:rPr>
              <a:t>Apartment Style</a:t>
            </a:r>
          </a:p>
          <a:p>
            <a:r>
              <a:rPr lang="en-US" sz="2400" dirty="0">
                <a:highlight>
                  <a:srgbClr val="FFFF00"/>
                </a:highlight>
              </a:rPr>
              <a:t>Under 1,100sqft</a:t>
            </a:r>
          </a:p>
        </p:txBody>
      </p:sp>
    </p:spTree>
    <p:extLst>
      <p:ext uri="{BB962C8B-B14F-4D97-AF65-F5344CB8AC3E}">
        <p14:creationId xmlns:p14="http://schemas.microsoft.com/office/powerpoint/2010/main" val="3887813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E6548-2651-5ABE-A8CF-79D2B7BFA2E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A2A84AD-DC97-D982-5F31-5A6F076175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8446" y="989773"/>
            <a:ext cx="9165478" cy="4369036"/>
          </a:xfrm>
          <a:prstGeom prst="rect">
            <a:avLst/>
          </a:prstGeom>
        </p:spPr>
      </p:pic>
      <p:sp>
        <p:nvSpPr>
          <p:cNvPr id="15" name="TextBox 14">
            <a:extLst>
              <a:ext uri="{FF2B5EF4-FFF2-40B4-BE49-F238E27FC236}">
                <a16:creationId xmlns:a16="http://schemas.microsoft.com/office/drawing/2014/main" id="{1BA43596-740E-7AAB-80DD-769E1F207EA7}"/>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0BF415C1-BB26-C16E-7BD5-C49D567D95D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6CCFEE9C-05EE-3A70-9EA8-DCC4855A68BD}"/>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77D051A1-C21C-C7F6-644A-838DBA75E749}"/>
              </a:ext>
            </a:extLst>
          </p:cNvPr>
          <p:cNvSpPr txBox="1"/>
          <p:nvPr/>
        </p:nvSpPr>
        <p:spPr>
          <a:xfrm>
            <a:off x="6423479" y="3059668"/>
            <a:ext cx="923379" cy="369332"/>
          </a:xfrm>
          <a:prstGeom prst="rect">
            <a:avLst/>
          </a:prstGeom>
          <a:noFill/>
        </p:spPr>
        <p:txBody>
          <a:bodyPr wrap="square" rtlCol="0">
            <a:spAutoFit/>
          </a:bodyPr>
          <a:lstStyle/>
          <a:p>
            <a:r>
              <a:rPr lang="en-US" dirty="0">
                <a:highlight>
                  <a:srgbClr val="FFFF00"/>
                </a:highlight>
              </a:rPr>
              <a:t>$245K</a:t>
            </a:r>
          </a:p>
        </p:txBody>
      </p:sp>
      <p:sp>
        <p:nvSpPr>
          <p:cNvPr id="17" name="TextBox 16">
            <a:extLst>
              <a:ext uri="{FF2B5EF4-FFF2-40B4-BE49-F238E27FC236}">
                <a16:creationId xmlns:a16="http://schemas.microsoft.com/office/drawing/2014/main" id="{1D674C2D-911E-CBF8-56E1-B8159366459F}"/>
              </a:ext>
            </a:extLst>
          </p:cNvPr>
          <p:cNvSpPr txBox="1"/>
          <p:nvPr/>
        </p:nvSpPr>
        <p:spPr>
          <a:xfrm>
            <a:off x="7188354" y="2546244"/>
            <a:ext cx="2474074" cy="830997"/>
          </a:xfrm>
          <a:prstGeom prst="rect">
            <a:avLst/>
          </a:prstGeom>
          <a:noFill/>
        </p:spPr>
        <p:txBody>
          <a:bodyPr wrap="square" rtlCol="0">
            <a:spAutoFit/>
          </a:bodyPr>
          <a:lstStyle/>
          <a:p>
            <a:r>
              <a:rPr lang="en-US" sz="2400" dirty="0">
                <a:highlight>
                  <a:srgbClr val="FFFF00"/>
                </a:highlight>
              </a:rPr>
              <a:t>Apartment Style</a:t>
            </a:r>
          </a:p>
          <a:p>
            <a:r>
              <a:rPr lang="en-US" sz="2400" dirty="0">
                <a:highlight>
                  <a:srgbClr val="FFFF00"/>
                </a:highlight>
              </a:rPr>
              <a:t>Under 1,100sqft</a:t>
            </a:r>
          </a:p>
        </p:txBody>
      </p:sp>
      <p:sp>
        <p:nvSpPr>
          <p:cNvPr id="4" name="TextBox 3">
            <a:extLst>
              <a:ext uri="{FF2B5EF4-FFF2-40B4-BE49-F238E27FC236}">
                <a16:creationId xmlns:a16="http://schemas.microsoft.com/office/drawing/2014/main" id="{D7E15DB7-2284-B4B2-5288-2715895F8932}"/>
              </a:ext>
            </a:extLst>
          </p:cNvPr>
          <p:cNvSpPr txBox="1"/>
          <p:nvPr/>
        </p:nvSpPr>
        <p:spPr>
          <a:xfrm>
            <a:off x="3279786" y="1659714"/>
            <a:ext cx="923379" cy="369332"/>
          </a:xfrm>
          <a:prstGeom prst="rect">
            <a:avLst/>
          </a:prstGeom>
          <a:noFill/>
        </p:spPr>
        <p:txBody>
          <a:bodyPr wrap="square" rtlCol="0">
            <a:spAutoFit/>
          </a:bodyPr>
          <a:lstStyle/>
          <a:p>
            <a:r>
              <a:rPr lang="en-US" dirty="0">
                <a:highlight>
                  <a:srgbClr val="FFFF00"/>
                </a:highlight>
              </a:rPr>
              <a:t>$290K</a:t>
            </a:r>
          </a:p>
        </p:txBody>
      </p:sp>
    </p:spTree>
    <p:extLst>
      <p:ext uri="{BB962C8B-B14F-4D97-AF65-F5344CB8AC3E}">
        <p14:creationId xmlns:p14="http://schemas.microsoft.com/office/powerpoint/2010/main" val="23992351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69BA-7FD8-1180-8A39-3ADA38B9E8F9}"/>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24FFED20-2859-4156-BE6E-0773963B1E82}"/>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117EEFFB-A3C1-38AF-8B35-27086E2B48A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60F4CE7-87BB-371C-BCED-43E0F6780C6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descr="The image displays a line graph depicting the historical annual rental return on investment (ROI) for Greater Phoenix, showing a peak around 20.0% in Q3 2011, a trough at 5.9% in Q2 2022, and a current ROI of 9.7% in Q2 2022, with historical data spanning from 2000 to 2026.&#10;&#10;AI-generated content may be incorrect.">
            <a:extLst>
              <a:ext uri="{FF2B5EF4-FFF2-40B4-BE49-F238E27FC236}">
                <a16:creationId xmlns:a16="http://schemas.microsoft.com/office/drawing/2014/main" id="{9996DD5D-2691-A62E-28D9-4190D6A78E1D}"/>
              </a:ext>
            </a:extLst>
          </p:cNvPr>
          <p:cNvPicPr>
            <a:picLocks noChangeAspect="1"/>
          </p:cNvPicPr>
          <p:nvPr/>
        </p:nvPicPr>
        <p:blipFill>
          <a:blip r:embed="rId4"/>
          <a:stretch>
            <a:fillRect/>
          </a:stretch>
        </p:blipFill>
        <p:spPr>
          <a:xfrm>
            <a:off x="1608440" y="1027210"/>
            <a:ext cx="7174053" cy="5548053"/>
          </a:xfrm>
          <a:prstGeom prst="rect">
            <a:avLst/>
          </a:prstGeom>
        </p:spPr>
      </p:pic>
      <p:pic>
        <p:nvPicPr>
          <p:cNvPr id="7" name="Picture 6">
            <a:extLst>
              <a:ext uri="{FF2B5EF4-FFF2-40B4-BE49-F238E27FC236}">
                <a16:creationId xmlns:a16="http://schemas.microsoft.com/office/drawing/2014/main" id="{FF67DFFA-2E5C-5D84-5393-E2F09CDE58FF}"/>
              </a:ext>
            </a:extLst>
          </p:cNvPr>
          <p:cNvPicPr>
            <a:picLocks noChangeAspect="1"/>
          </p:cNvPicPr>
          <p:nvPr/>
        </p:nvPicPr>
        <p:blipFill>
          <a:blip r:embed="rId5"/>
          <a:stretch>
            <a:fillRect/>
          </a:stretch>
        </p:blipFill>
        <p:spPr>
          <a:xfrm>
            <a:off x="8631045" y="5488951"/>
            <a:ext cx="1442548" cy="66116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D9CDE0F3-F90E-69E8-AAFA-2FE1F22AF0D0}"/>
              </a:ext>
            </a:extLst>
          </p:cNvPr>
          <p:cNvPicPr>
            <a:picLocks noChangeAspect="1"/>
          </p:cNvPicPr>
          <p:nvPr/>
        </p:nvPicPr>
        <p:blipFill>
          <a:blip r:embed="rId6"/>
          <a:stretch>
            <a:fillRect/>
          </a:stretch>
        </p:blipFill>
        <p:spPr>
          <a:xfrm>
            <a:off x="4513897" y="2753364"/>
            <a:ext cx="1089461" cy="468468"/>
          </a:xfrm>
          <a:prstGeom prst="rect">
            <a:avLst/>
          </a:prstGeom>
        </p:spPr>
      </p:pic>
      <p:sp>
        <p:nvSpPr>
          <p:cNvPr id="11" name="TextBox 10">
            <a:extLst>
              <a:ext uri="{FF2B5EF4-FFF2-40B4-BE49-F238E27FC236}">
                <a16:creationId xmlns:a16="http://schemas.microsoft.com/office/drawing/2014/main" id="{3111D4D3-34D3-C691-9BF9-B05A22134F00}"/>
              </a:ext>
            </a:extLst>
          </p:cNvPr>
          <p:cNvSpPr txBox="1"/>
          <p:nvPr/>
        </p:nvSpPr>
        <p:spPr>
          <a:xfrm>
            <a:off x="7271778" y="3221832"/>
            <a:ext cx="2474074" cy="830997"/>
          </a:xfrm>
          <a:prstGeom prst="rect">
            <a:avLst/>
          </a:prstGeom>
          <a:noFill/>
        </p:spPr>
        <p:txBody>
          <a:bodyPr wrap="square" rtlCol="0">
            <a:spAutoFit/>
          </a:bodyPr>
          <a:lstStyle/>
          <a:p>
            <a:r>
              <a:rPr lang="en-US" sz="2400" dirty="0">
                <a:highlight>
                  <a:srgbClr val="FFFF00"/>
                </a:highlight>
              </a:rPr>
              <a:t>Apartment Style</a:t>
            </a:r>
          </a:p>
          <a:p>
            <a:r>
              <a:rPr lang="en-US" sz="2400" dirty="0">
                <a:highlight>
                  <a:srgbClr val="FFFF00"/>
                </a:highlight>
              </a:rPr>
              <a:t>Under 1,100sqft</a:t>
            </a:r>
          </a:p>
        </p:txBody>
      </p:sp>
    </p:spTree>
    <p:extLst>
      <p:ext uri="{BB962C8B-B14F-4D97-AF65-F5344CB8AC3E}">
        <p14:creationId xmlns:p14="http://schemas.microsoft.com/office/powerpoint/2010/main" val="1790537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AF53-CC1C-A6A1-F5B6-5B8CA8661BC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D2FE37B-A789-0EE2-5274-E14A331DE3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1888" y="835207"/>
            <a:ext cx="7188362" cy="5735714"/>
          </a:xfrm>
          <a:prstGeom prst="rect">
            <a:avLst/>
          </a:prstGeom>
        </p:spPr>
      </p:pic>
      <p:sp>
        <p:nvSpPr>
          <p:cNvPr id="15" name="TextBox 14">
            <a:extLst>
              <a:ext uri="{FF2B5EF4-FFF2-40B4-BE49-F238E27FC236}">
                <a16:creationId xmlns:a16="http://schemas.microsoft.com/office/drawing/2014/main" id="{D4C3B9AF-F21D-567C-7A2A-1E8D0B3D08C6}"/>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53EDD0F6-C6FB-5706-13C0-95F284E61BE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5351761C-9ED7-642B-A8BB-123794C4A134}"/>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17DAC59A-855F-6B03-D3F4-14C606931187}"/>
              </a:ext>
            </a:extLst>
          </p:cNvPr>
          <p:cNvSpPr txBox="1"/>
          <p:nvPr/>
        </p:nvSpPr>
        <p:spPr>
          <a:xfrm>
            <a:off x="5380075" y="1604648"/>
            <a:ext cx="923379" cy="369332"/>
          </a:xfrm>
          <a:prstGeom prst="rect">
            <a:avLst/>
          </a:prstGeom>
          <a:noFill/>
        </p:spPr>
        <p:txBody>
          <a:bodyPr wrap="square" rtlCol="0">
            <a:spAutoFit/>
          </a:bodyPr>
          <a:lstStyle/>
          <a:p>
            <a:r>
              <a:rPr lang="en-US" dirty="0">
                <a:highlight>
                  <a:srgbClr val="FFFF00"/>
                </a:highlight>
              </a:rPr>
              <a:t>$2,250</a:t>
            </a:r>
          </a:p>
        </p:txBody>
      </p:sp>
      <p:sp>
        <p:nvSpPr>
          <p:cNvPr id="17" name="TextBox 16">
            <a:extLst>
              <a:ext uri="{FF2B5EF4-FFF2-40B4-BE49-F238E27FC236}">
                <a16:creationId xmlns:a16="http://schemas.microsoft.com/office/drawing/2014/main" id="{E42BCEC7-2B5D-189F-93C3-9A8262B14602}"/>
              </a:ext>
            </a:extLst>
          </p:cNvPr>
          <p:cNvSpPr txBox="1"/>
          <p:nvPr/>
        </p:nvSpPr>
        <p:spPr>
          <a:xfrm>
            <a:off x="7573693" y="2495056"/>
            <a:ext cx="2474074" cy="830997"/>
          </a:xfrm>
          <a:prstGeom prst="rect">
            <a:avLst/>
          </a:prstGeom>
          <a:noFill/>
        </p:spPr>
        <p:txBody>
          <a:bodyPr wrap="square" rtlCol="0">
            <a:spAutoFit/>
          </a:bodyPr>
          <a:lstStyle/>
          <a:p>
            <a:r>
              <a:rPr lang="en-US" sz="2400" dirty="0">
                <a:highlight>
                  <a:srgbClr val="FFFF00"/>
                </a:highlight>
              </a:rPr>
              <a:t>Single Family </a:t>
            </a:r>
          </a:p>
          <a:p>
            <a:r>
              <a:rPr lang="en-US" sz="2400" dirty="0">
                <a:highlight>
                  <a:srgbClr val="FFFF00"/>
                </a:highlight>
              </a:rPr>
              <a:t>1,600-2,000sqft</a:t>
            </a:r>
          </a:p>
        </p:txBody>
      </p:sp>
    </p:spTree>
    <p:extLst>
      <p:ext uri="{BB962C8B-B14F-4D97-AF65-F5344CB8AC3E}">
        <p14:creationId xmlns:p14="http://schemas.microsoft.com/office/powerpoint/2010/main" val="26375269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95F35-3B80-024C-D87A-52D3C8D9508D}"/>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81BD644-7A12-002E-2947-C9B234A726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4462" y="989773"/>
            <a:ext cx="8953446" cy="4369036"/>
          </a:xfrm>
          <a:prstGeom prst="rect">
            <a:avLst/>
          </a:prstGeom>
        </p:spPr>
      </p:pic>
      <p:sp>
        <p:nvSpPr>
          <p:cNvPr id="15" name="TextBox 14">
            <a:extLst>
              <a:ext uri="{FF2B5EF4-FFF2-40B4-BE49-F238E27FC236}">
                <a16:creationId xmlns:a16="http://schemas.microsoft.com/office/drawing/2014/main" id="{99F09605-0383-D6A9-06A8-5E4F16D6CB7B}"/>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379DC802-15EF-75B8-C89C-3D3E63763B2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899F24B2-E585-222E-5A84-AA32728BB1C9}"/>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8" name="TextBox 7">
            <a:extLst>
              <a:ext uri="{FF2B5EF4-FFF2-40B4-BE49-F238E27FC236}">
                <a16:creationId xmlns:a16="http://schemas.microsoft.com/office/drawing/2014/main" id="{671720E6-FD8C-5D7A-5C4C-C9E6AA515ABD}"/>
              </a:ext>
            </a:extLst>
          </p:cNvPr>
          <p:cNvSpPr txBox="1"/>
          <p:nvPr/>
        </p:nvSpPr>
        <p:spPr>
          <a:xfrm>
            <a:off x="6327786" y="2029046"/>
            <a:ext cx="923379" cy="369332"/>
          </a:xfrm>
          <a:prstGeom prst="rect">
            <a:avLst/>
          </a:prstGeom>
          <a:noFill/>
        </p:spPr>
        <p:txBody>
          <a:bodyPr wrap="square" rtlCol="0">
            <a:spAutoFit/>
          </a:bodyPr>
          <a:lstStyle/>
          <a:p>
            <a:r>
              <a:rPr lang="en-US" dirty="0">
                <a:highlight>
                  <a:srgbClr val="FFFF00"/>
                </a:highlight>
              </a:rPr>
              <a:t>$450K</a:t>
            </a:r>
          </a:p>
        </p:txBody>
      </p:sp>
      <p:sp>
        <p:nvSpPr>
          <p:cNvPr id="4" name="TextBox 3">
            <a:extLst>
              <a:ext uri="{FF2B5EF4-FFF2-40B4-BE49-F238E27FC236}">
                <a16:creationId xmlns:a16="http://schemas.microsoft.com/office/drawing/2014/main" id="{93F03B4B-556C-D837-9AC4-7692B57634D2}"/>
              </a:ext>
            </a:extLst>
          </p:cNvPr>
          <p:cNvSpPr txBox="1"/>
          <p:nvPr/>
        </p:nvSpPr>
        <p:spPr>
          <a:xfrm>
            <a:off x="3279786" y="1659714"/>
            <a:ext cx="923379" cy="369332"/>
          </a:xfrm>
          <a:prstGeom prst="rect">
            <a:avLst/>
          </a:prstGeom>
          <a:noFill/>
        </p:spPr>
        <p:txBody>
          <a:bodyPr wrap="square" rtlCol="0">
            <a:spAutoFit/>
          </a:bodyPr>
          <a:lstStyle/>
          <a:p>
            <a:r>
              <a:rPr lang="en-US" dirty="0">
                <a:highlight>
                  <a:srgbClr val="FFFF00"/>
                </a:highlight>
              </a:rPr>
              <a:t>$495K</a:t>
            </a:r>
          </a:p>
        </p:txBody>
      </p:sp>
      <p:sp>
        <p:nvSpPr>
          <p:cNvPr id="5" name="TextBox 4">
            <a:extLst>
              <a:ext uri="{FF2B5EF4-FFF2-40B4-BE49-F238E27FC236}">
                <a16:creationId xmlns:a16="http://schemas.microsoft.com/office/drawing/2014/main" id="{1BCDB68A-0D36-1F75-1F60-023DD2DE1952}"/>
              </a:ext>
            </a:extLst>
          </p:cNvPr>
          <p:cNvSpPr txBox="1"/>
          <p:nvPr/>
        </p:nvSpPr>
        <p:spPr>
          <a:xfrm>
            <a:off x="7605590" y="2411322"/>
            <a:ext cx="2474074" cy="830997"/>
          </a:xfrm>
          <a:prstGeom prst="rect">
            <a:avLst/>
          </a:prstGeom>
          <a:noFill/>
        </p:spPr>
        <p:txBody>
          <a:bodyPr wrap="square" rtlCol="0">
            <a:spAutoFit/>
          </a:bodyPr>
          <a:lstStyle/>
          <a:p>
            <a:r>
              <a:rPr lang="en-US" sz="2400" dirty="0">
                <a:highlight>
                  <a:srgbClr val="FFFF00"/>
                </a:highlight>
              </a:rPr>
              <a:t>Single Family </a:t>
            </a:r>
          </a:p>
          <a:p>
            <a:r>
              <a:rPr lang="en-US" sz="2400" dirty="0">
                <a:highlight>
                  <a:srgbClr val="FFFF00"/>
                </a:highlight>
              </a:rPr>
              <a:t>1,600-2,000sqft</a:t>
            </a:r>
          </a:p>
        </p:txBody>
      </p:sp>
    </p:spTree>
    <p:extLst>
      <p:ext uri="{BB962C8B-B14F-4D97-AF65-F5344CB8AC3E}">
        <p14:creationId xmlns:p14="http://schemas.microsoft.com/office/powerpoint/2010/main" val="24634136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24FC9-6BEC-08EF-D37A-DB2683C312C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E259E36C-E2A8-C4CA-4429-9BD3C6F66149}"/>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819D131D-1AC6-B9AE-A5EC-20E05727A65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2B0B418D-FA3D-604B-41BA-9F0853E91088}"/>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a:extLst>
              <a:ext uri="{FF2B5EF4-FFF2-40B4-BE49-F238E27FC236}">
                <a16:creationId xmlns:a16="http://schemas.microsoft.com/office/drawing/2014/main" id="{25224C76-F998-CD70-F9FA-DC18360FF4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51124" y="1027210"/>
            <a:ext cx="7088684" cy="5548053"/>
          </a:xfrm>
          <a:prstGeom prst="rect">
            <a:avLst/>
          </a:prstGeom>
        </p:spPr>
      </p:pic>
      <p:pic>
        <p:nvPicPr>
          <p:cNvPr id="7" name="Picture 6">
            <a:extLst>
              <a:ext uri="{FF2B5EF4-FFF2-40B4-BE49-F238E27FC236}">
                <a16:creationId xmlns:a16="http://schemas.microsoft.com/office/drawing/2014/main" id="{97665EA6-8E1E-61FE-3CBF-D96CF799401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615995" y="5273394"/>
            <a:ext cx="1429964" cy="66116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5EDB6883-F4CE-4FEE-00AA-8F8D5C5AC2E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24529" y="3030183"/>
            <a:ext cx="1089461" cy="455794"/>
          </a:xfrm>
          <a:prstGeom prst="rect">
            <a:avLst/>
          </a:prstGeom>
        </p:spPr>
      </p:pic>
      <p:sp>
        <p:nvSpPr>
          <p:cNvPr id="4" name="TextBox 3">
            <a:extLst>
              <a:ext uri="{FF2B5EF4-FFF2-40B4-BE49-F238E27FC236}">
                <a16:creationId xmlns:a16="http://schemas.microsoft.com/office/drawing/2014/main" id="{17FB4EA1-C338-7CE7-5AF9-47E937F9161B}"/>
              </a:ext>
            </a:extLst>
          </p:cNvPr>
          <p:cNvSpPr txBox="1"/>
          <p:nvPr/>
        </p:nvSpPr>
        <p:spPr>
          <a:xfrm>
            <a:off x="7448071" y="3150926"/>
            <a:ext cx="2474074" cy="830997"/>
          </a:xfrm>
          <a:prstGeom prst="rect">
            <a:avLst/>
          </a:prstGeom>
          <a:noFill/>
        </p:spPr>
        <p:txBody>
          <a:bodyPr wrap="square" rtlCol="0">
            <a:spAutoFit/>
          </a:bodyPr>
          <a:lstStyle/>
          <a:p>
            <a:r>
              <a:rPr lang="en-US" sz="2400" dirty="0">
                <a:highlight>
                  <a:srgbClr val="FFFF00"/>
                </a:highlight>
              </a:rPr>
              <a:t>Single Family </a:t>
            </a:r>
          </a:p>
          <a:p>
            <a:r>
              <a:rPr lang="en-US" sz="2400" dirty="0">
                <a:highlight>
                  <a:srgbClr val="FFFF00"/>
                </a:highlight>
              </a:rPr>
              <a:t>1,600-2,000sqft</a:t>
            </a:r>
          </a:p>
        </p:txBody>
      </p:sp>
      <p:pic>
        <p:nvPicPr>
          <p:cNvPr id="8" name="Picture 7">
            <a:extLst>
              <a:ext uri="{FF2B5EF4-FFF2-40B4-BE49-F238E27FC236}">
                <a16:creationId xmlns:a16="http://schemas.microsoft.com/office/drawing/2014/main" id="{A208C064-73F1-97A7-E873-CF738FDE91E8}"/>
              </a:ext>
            </a:extLst>
          </p:cNvPr>
          <p:cNvPicPr>
            <a:picLocks noChangeAspect="1"/>
          </p:cNvPicPr>
          <p:nvPr/>
        </p:nvPicPr>
        <p:blipFill>
          <a:blip r:embed="rId7"/>
          <a:stretch>
            <a:fillRect/>
          </a:stretch>
        </p:blipFill>
        <p:spPr>
          <a:xfrm>
            <a:off x="2574347" y="5818816"/>
            <a:ext cx="876422" cy="428685"/>
          </a:xfrm>
          <a:prstGeom prst="rect">
            <a:avLst/>
          </a:prstGeom>
        </p:spPr>
      </p:pic>
    </p:spTree>
    <p:extLst>
      <p:ext uri="{BB962C8B-B14F-4D97-AF65-F5344CB8AC3E}">
        <p14:creationId xmlns:p14="http://schemas.microsoft.com/office/powerpoint/2010/main" val="4706477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7A003-B55C-50F0-B8D5-64479B63825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4D3D77F6-2FDE-7CD3-B487-25B1274FFAF4}"/>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324267A7-1754-E4DD-5A5E-02BDA1BF421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0E67A0BA-6167-6D16-84E1-F30BD8DEB992}"/>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
        <p:nvSpPr>
          <p:cNvPr id="11" name="TextBox 10">
            <a:extLst>
              <a:ext uri="{FF2B5EF4-FFF2-40B4-BE49-F238E27FC236}">
                <a16:creationId xmlns:a16="http://schemas.microsoft.com/office/drawing/2014/main" id="{E42D4875-4356-49D9-599B-AE5D7BC61CE6}"/>
              </a:ext>
            </a:extLst>
          </p:cNvPr>
          <p:cNvSpPr txBox="1"/>
          <p:nvPr/>
        </p:nvSpPr>
        <p:spPr>
          <a:xfrm>
            <a:off x="6463390" y="1021182"/>
            <a:ext cx="3595009" cy="1169551"/>
          </a:xfrm>
          <a:prstGeom prst="rect">
            <a:avLst/>
          </a:prstGeom>
          <a:noFill/>
        </p:spPr>
        <p:txBody>
          <a:bodyPr wrap="square" rtlCol="0">
            <a:spAutoFit/>
          </a:bodyPr>
          <a:lstStyle/>
          <a:p>
            <a:r>
              <a:rPr lang="en-US" sz="2000" dirty="0">
                <a:highlight>
                  <a:srgbClr val="FFFF00"/>
                </a:highlight>
              </a:rPr>
              <a:t>Top 20 Cities for ROI</a:t>
            </a:r>
          </a:p>
          <a:p>
            <a:r>
              <a:rPr lang="en-US" sz="2000" dirty="0">
                <a:highlight>
                  <a:srgbClr val="FFFF00"/>
                </a:highlight>
              </a:rPr>
              <a:t>Single Family Under 2,500sf*</a:t>
            </a:r>
          </a:p>
          <a:p>
            <a:endParaRPr lang="en-US" sz="800" dirty="0">
              <a:highlight>
                <a:srgbClr val="FFFF00"/>
              </a:highlight>
            </a:endParaRPr>
          </a:p>
          <a:p>
            <a:r>
              <a:rPr lang="en-US" sz="1100" dirty="0"/>
              <a:t>*Based on 1 year of leases and 1 year of sales</a:t>
            </a:r>
          </a:p>
          <a:p>
            <a:r>
              <a:rPr lang="en-US" sz="1100" dirty="0"/>
              <a:t>*Does not include HOA costs, assumes cash purchase</a:t>
            </a:r>
            <a:endParaRPr lang="en-US" sz="1200" dirty="0"/>
          </a:p>
        </p:txBody>
      </p:sp>
      <p:pic>
        <p:nvPicPr>
          <p:cNvPr id="13" name="Picture 12" descr="The image displays a table ranking Arizona cities based on the annual rental return on investment (ROI) per square foot, sourced from The Cromford Report, ARMLS, with the highest ROI in Arizona City and the lowest in Phoenix.&#10;&#10;AI-generated content may be incorrect.">
            <a:extLst>
              <a:ext uri="{FF2B5EF4-FFF2-40B4-BE49-F238E27FC236}">
                <a16:creationId xmlns:a16="http://schemas.microsoft.com/office/drawing/2014/main" id="{8E2DE557-0EDB-5EB9-9062-F5C5BBC67AD9}"/>
              </a:ext>
            </a:extLst>
          </p:cNvPr>
          <p:cNvPicPr>
            <a:picLocks noChangeAspect="1"/>
          </p:cNvPicPr>
          <p:nvPr/>
        </p:nvPicPr>
        <p:blipFill>
          <a:blip r:embed="rId4"/>
          <a:stretch>
            <a:fillRect/>
          </a:stretch>
        </p:blipFill>
        <p:spPr>
          <a:xfrm>
            <a:off x="338446" y="1021182"/>
            <a:ext cx="6006370" cy="1495869"/>
          </a:xfrm>
          <a:prstGeom prst="rect">
            <a:avLst/>
          </a:prstGeom>
          <a:ln>
            <a:noFill/>
          </a:ln>
          <a:effectLst>
            <a:outerShdw blurRad="292100" dist="139700" dir="2700000" algn="tl" rotWithShape="0">
              <a:srgbClr val="333333">
                <a:alpha val="65000"/>
              </a:srgbClr>
            </a:outerShdw>
          </a:effectLst>
        </p:spPr>
      </p:pic>
      <p:pic>
        <p:nvPicPr>
          <p:cNvPr id="18" name="Picture 17" descr="The diagram illustrates the percentage distribution of various cities in Arizona, with Morristown and Coolidge having the highest values at 7.58% and 7.15%, respectively.&#10;&#10;AI-generated content may be incorrect.">
            <a:extLst>
              <a:ext uri="{FF2B5EF4-FFF2-40B4-BE49-F238E27FC236}">
                <a16:creationId xmlns:a16="http://schemas.microsoft.com/office/drawing/2014/main" id="{D3068ADB-B9D2-F528-7AC7-12368DAFDB71}"/>
              </a:ext>
            </a:extLst>
          </p:cNvPr>
          <p:cNvPicPr>
            <a:picLocks noChangeAspect="1"/>
          </p:cNvPicPr>
          <p:nvPr/>
        </p:nvPicPr>
        <p:blipFill>
          <a:blip r:embed="rId5"/>
          <a:stretch>
            <a:fillRect/>
          </a:stretch>
        </p:blipFill>
        <p:spPr>
          <a:xfrm>
            <a:off x="338446" y="2728828"/>
            <a:ext cx="5984172" cy="3354872"/>
          </a:xfrm>
          <a:prstGeom prst="rect">
            <a:avLst/>
          </a:prstGeom>
          <a:ln>
            <a:noFill/>
          </a:ln>
          <a:effectLst>
            <a:outerShdw blurRad="292100" dist="139700" dir="2700000" algn="tl" rotWithShape="0">
              <a:srgbClr val="333333">
                <a:alpha val="65000"/>
              </a:srgbClr>
            </a:outerShdw>
          </a:effectLst>
        </p:spPr>
      </p:pic>
      <p:pic>
        <p:nvPicPr>
          <p:cNvPr id="22" name="Picture 21" descr="The diagram presents a list of cities in Arizona, ranked by percentage, starting with Sun City West at 6.07% and ending with Phoenix and Surprise tied at 5.86%.&#10;&#10;AI-generated content may be incorrect.">
            <a:extLst>
              <a:ext uri="{FF2B5EF4-FFF2-40B4-BE49-F238E27FC236}">
                <a16:creationId xmlns:a16="http://schemas.microsoft.com/office/drawing/2014/main" id="{7B98DD74-35EB-3F4C-F1D0-37C257FE180C}"/>
              </a:ext>
            </a:extLst>
          </p:cNvPr>
          <p:cNvPicPr>
            <a:picLocks noChangeAspect="1"/>
          </p:cNvPicPr>
          <p:nvPr/>
        </p:nvPicPr>
        <p:blipFill>
          <a:blip r:embed="rId6"/>
          <a:srcRect t="2650"/>
          <a:stretch>
            <a:fillRect/>
          </a:stretch>
        </p:blipFill>
        <p:spPr>
          <a:xfrm>
            <a:off x="6463390" y="2728828"/>
            <a:ext cx="5219548" cy="33548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43491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5B8C9-68B7-B506-699E-436A7F214F62}"/>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ABB2D62F-D2EF-C866-7A82-E2996891BAC3}"/>
              </a:ext>
            </a:extLst>
          </p:cNvPr>
          <p:cNvSpPr txBox="1"/>
          <p:nvPr/>
        </p:nvSpPr>
        <p:spPr>
          <a:xfrm>
            <a:off x="338446" y="142742"/>
            <a:ext cx="9083847" cy="769441"/>
          </a:xfrm>
          <a:prstGeom prst="rect">
            <a:avLst/>
          </a:prstGeom>
          <a:solidFill>
            <a:schemeClr val="accent3">
              <a:lumMod val="50000"/>
              <a:alpha val="51000"/>
            </a:schemeClr>
          </a:solidFill>
        </p:spPr>
        <p:txBody>
          <a:bodyPr wrap="square" rtlCol="0">
            <a:spAutoFit/>
          </a:bodyPr>
          <a:lstStyle/>
          <a:p>
            <a:pPr algn="ctr"/>
            <a:r>
              <a:rPr lang="en-US" sz="4400" b="1" i="1" dirty="0">
                <a:effectLst>
                  <a:outerShdw blurRad="38100" dist="38100" dir="2700000" algn="tl">
                    <a:srgbClr val="000000">
                      <a:alpha val="43137"/>
                    </a:srgbClr>
                  </a:outerShdw>
                </a:effectLst>
              </a:rPr>
              <a:t>RENTALS</a:t>
            </a:r>
          </a:p>
        </p:txBody>
      </p:sp>
      <p:pic>
        <p:nvPicPr>
          <p:cNvPr id="2" name="Picture 1">
            <a:extLst>
              <a:ext uri="{FF2B5EF4-FFF2-40B4-BE49-F238E27FC236}">
                <a16:creationId xmlns:a16="http://schemas.microsoft.com/office/drawing/2014/main" id="{B2889985-58DA-FC6E-5FD2-1B41D58EF77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F887BAEC-9782-FBAB-D7FA-78AEF9D653A0}"/>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pic>
        <p:nvPicPr>
          <p:cNvPr id="5" name="Picture 4" descr="The image is a map visualizing the average return on investment (ROI) for single-family homes under 2,500 sq ft in Greater Phoenix, categorized into different ROI tiers and marked with various Arizona locations.&#10;&#10;AI-generated content may be incorrect.">
            <a:extLst>
              <a:ext uri="{FF2B5EF4-FFF2-40B4-BE49-F238E27FC236}">
                <a16:creationId xmlns:a16="http://schemas.microsoft.com/office/drawing/2014/main" id="{EE15705C-B2D8-7778-4353-31C6D9BDB46A}"/>
              </a:ext>
            </a:extLst>
          </p:cNvPr>
          <p:cNvPicPr>
            <a:picLocks noChangeAspect="1"/>
          </p:cNvPicPr>
          <p:nvPr/>
        </p:nvPicPr>
        <p:blipFill>
          <a:blip r:embed="rId4"/>
          <a:stretch>
            <a:fillRect/>
          </a:stretch>
        </p:blipFill>
        <p:spPr>
          <a:xfrm>
            <a:off x="576949" y="998375"/>
            <a:ext cx="4657523" cy="5530350"/>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0773C397-90D2-C777-D96D-4CE4D2A6F9A5}"/>
              </a:ext>
            </a:extLst>
          </p:cNvPr>
          <p:cNvSpPr txBox="1"/>
          <p:nvPr/>
        </p:nvSpPr>
        <p:spPr>
          <a:xfrm>
            <a:off x="5548990" y="998375"/>
            <a:ext cx="3595009" cy="1169551"/>
          </a:xfrm>
          <a:prstGeom prst="rect">
            <a:avLst/>
          </a:prstGeom>
          <a:noFill/>
        </p:spPr>
        <p:txBody>
          <a:bodyPr wrap="square" rtlCol="0">
            <a:spAutoFit/>
          </a:bodyPr>
          <a:lstStyle/>
          <a:p>
            <a:r>
              <a:rPr lang="en-US" sz="2000" dirty="0">
                <a:highlight>
                  <a:srgbClr val="FFFF00"/>
                </a:highlight>
              </a:rPr>
              <a:t>Annual Rental ROI</a:t>
            </a:r>
          </a:p>
          <a:p>
            <a:r>
              <a:rPr lang="en-US" sz="2000" dirty="0">
                <a:highlight>
                  <a:srgbClr val="FFFF00"/>
                </a:highlight>
              </a:rPr>
              <a:t>Single Family Under 2,500sf*</a:t>
            </a:r>
          </a:p>
          <a:p>
            <a:endParaRPr lang="en-US" sz="800" dirty="0">
              <a:highlight>
                <a:srgbClr val="FFFF00"/>
              </a:highlight>
            </a:endParaRPr>
          </a:p>
          <a:p>
            <a:r>
              <a:rPr lang="en-US" sz="1100" dirty="0"/>
              <a:t>*Based on 1 year of leases and 1 year of sales</a:t>
            </a:r>
          </a:p>
          <a:p>
            <a:r>
              <a:rPr lang="en-US" sz="1100" dirty="0"/>
              <a:t>*Does not include HOA costs, assumes cash purchase</a:t>
            </a:r>
            <a:endParaRPr lang="en-US" sz="1200" dirty="0"/>
          </a:p>
        </p:txBody>
      </p:sp>
    </p:spTree>
    <p:extLst>
      <p:ext uri="{BB962C8B-B14F-4D97-AF65-F5344CB8AC3E}">
        <p14:creationId xmlns:p14="http://schemas.microsoft.com/office/powerpoint/2010/main" val="12668104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F0DB1-200E-2F0A-AAE7-630AB01E2F7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2DE8F1-C827-046C-67E7-EBB6471BCD49}"/>
              </a:ext>
            </a:extLst>
          </p:cNvPr>
          <p:cNvSpPr txBox="1"/>
          <p:nvPr/>
        </p:nvSpPr>
        <p:spPr>
          <a:xfrm>
            <a:off x="387349" y="114663"/>
            <a:ext cx="8962897" cy="1169551"/>
          </a:xfrm>
          <a:prstGeom prst="rect">
            <a:avLst/>
          </a:prstGeom>
          <a:solidFill>
            <a:schemeClr val="accent1">
              <a:lumMod val="75000"/>
            </a:schemeClr>
          </a:solidFill>
          <a:ln>
            <a:noFill/>
          </a:ln>
        </p:spPr>
        <p:txBody>
          <a:bodyPr wrap="square" rtlCol="0">
            <a:spAutoFit/>
          </a:bodyPr>
          <a:lstStyle>
            <a:defPPr>
              <a:defRPr lang="en-US"/>
            </a:defPPr>
            <a:lvl1pPr algn="ctr">
              <a:defRPr sz="6000" i="1">
                <a:solidFill>
                  <a:schemeClr val="bg1"/>
                </a:solidFill>
                <a:effectLst>
                  <a:outerShdw blurRad="38100" dist="38100" dir="2700000" algn="tl">
                    <a:srgbClr val="000000">
                      <a:alpha val="43137"/>
                    </a:srgbClr>
                  </a:outerShdw>
                </a:effectLst>
              </a:defRPr>
            </a:lvl1pPr>
          </a:lstStyle>
          <a:p>
            <a:r>
              <a:rPr lang="en-US" sz="5400" dirty="0"/>
              <a:t>MARKET CONDITIONS</a:t>
            </a:r>
          </a:p>
          <a:p>
            <a:r>
              <a:rPr lang="en-US" sz="1400" dirty="0"/>
              <a:t>©2026 Cromford Associates LLC</a:t>
            </a:r>
          </a:p>
        </p:txBody>
      </p:sp>
      <p:sp>
        <p:nvSpPr>
          <p:cNvPr id="7" name="Rectangle 6">
            <a:extLst>
              <a:ext uri="{FF2B5EF4-FFF2-40B4-BE49-F238E27FC236}">
                <a16:creationId xmlns:a16="http://schemas.microsoft.com/office/drawing/2014/main" id="{11C53381-42C3-EF1C-C0A0-AAEDC41D62EB}"/>
              </a:ext>
            </a:extLst>
          </p:cNvPr>
          <p:cNvSpPr/>
          <p:nvPr/>
        </p:nvSpPr>
        <p:spPr>
          <a:xfrm>
            <a:off x="283913" y="1284214"/>
            <a:ext cx="9066333" cy="769441"/>
          </a:xfrm>
          <a:prstGeom prst="rect">
            <a:avLst/>
          </a:prstGeom>
        </p:spPr>
        <p:txBody>
          <a:bodyPr wrap="square">
            <a:spAutoFit/>
          </a:bodyPr>
          <a:lstStyle/>
          <a:p>
            <a:pPr algn="ctr"/>
            <a:r>
              <a:rPr lang="en-US" sz="2400" b="1" i="1" dirty="0"/>
              <a:t>YEAR-OVER-YEAR: 12-Month Change - GREATER PHOENIX </a:t>
            </a:r>
          </a:p>
          <a:p>
            <a:pPr algn="ctr"/>
            <a:r>
              <a:rPr lang="en-US" sz="2000" b="1" i="1" u="sng" dirty="0"/>
              <a:t>May </a:t>
            </a:r>
            <a:r>
              <a:rPr lang="en-US" sz="2000" b="1" i="1" u="sng" dirty="0">
                <a:highlight>
                  <a:srgbClr val="00FFFF"/>
                </a:highlight>
              </a:rPr>
              <a:t>2025</a:t>
            </a:r>
            <a:r>
              <a:rPr lang="en-US" sz="2000" b="1" i="1" u="sng" dirty="0"/>
              <a:t> vs May </a:t>
            </a:r>
            <a:r>
              <a:rPr lang="en-US" sz="2000" b="1" i="1" u="sng" dirty="0">
                <a:highlight>
                  <a:srgbClr val="00FF00"/>
                </a:highlight>
              </a:rPr>
              <a:t>2026</a:t>
            </a:r>
            <a:endParaRPr lang="en-US" sz="1050" b="1" i="1" u="sng" dirty="0">
              <a:highlight>
                <a:srgbClr val="00FF00"/>
              </a:highlight>
            </a:endParaRPr>
          </a:p>
        </p:txBody>
      </p:sp>
      <p:sp>
        <p:nvSpPr>
          <p:cNvPr id="6" name="TextBox 5">
            <a:extLst>
              <a:ext uri="{FF2B5EF4-FFF2-40B4-BE49-F238E27FC236}">
                <a16:creationId xmlns:a16="http://schemas.microsoft.com/office/drawing/2014/main" id="{30AB1978-633C-BED5-DACC-64551215031F}"/>
              </a:ext>
            </a:extLst>
          </p:cNvPr>
          <p:cNvSpPr txBox="1"/>
          <p:nvPr/>
        </p:nvSpPr>
        <p:spPr>
          <a:xfrm>
            <a:off x="943221" y="5991003"/>
            <a:ext cx="7851152" cy="553998"/>
          </a:xfrm>
          <a:prstGeom prst="rect">
            <a:avLst/>
          </a:prstGeom>
          <a:solidFill>
            <a:schemeClr val="accent1">
              <a:lumMod val="75000"/>
            </a:schemeClr>
          </a:solidFill>
          <a:effectLst>
            <a:softEdge rad="0"/>
          </a:effectLst>
        </p:spPr>
        <p:txBody>
          <a:bodyPr wrap="square" rtlCol="0">
            <a:spAutoFit/>
          </a:bodyPr>
          <a:lstStyle/>
          <a:p>
            <a:pPr algn="ctr"/>
            <a:r>
              <a:rPr lang="en-US" sz="1400" b="1" dirty="0">
                <a:solidFill>
                  <a:schemeClr val="bg1">
                    <a:alpha val="92000"/>
                  </a:schemeClr>
                </a:solidFill>
              </a:rPr>
              <a:t>FOR UPDATES ON YOUR </a:t>
            </a:r>
            <a:r>
              <a:rPr lang="en-US" sz="1600" b="1" dirty="0">
                <a:solidFill>
                  <a:schemeClr val="bg1">
                    <a:alpha val="92000"/>
                  </a:schemeClr>
                </a:solidFill>
              </a:rPr>
              <a:t>AREA SUBSCRIBE TO </a:t>
            </a:r>
            <a:r>
              <a:rPr lang="en-US" sz="1400" b="1" dirty="0">
                <a:solidFill>
                  <a:schemeClr val="bg1">
                    <a:alpha val="92000"/>
                  </a:schemeClr>
                </a:solidFill>
              </a:rPr>
              <a:t>CROMFORDREPORT.com</a:t>
            </a:r>
          </a:p>
          <a:p>
            <a:pPr algn="ctr"/>
            <a:r>
              <a:rPr lang="en-US" sz="1400" b="1" dirty="0">
                <a:solidFill>
                  <a:schemeClr val="bg1">
                    <a:alpha val="92000"/>
                  </a:schemeClr>
                </a:solidFill>
              </a:rPr>
              <a:t>Email us at </a:t>
            </a:r>
            <a:r>
              <a:rPr lang="en-US" sz="1200" b="1" dirty="0">
                <a:solidFill>
                  <a:schemeClr val="bg1">
                    <a:alpha val="92000"/>
                  </a:schemeClr>
                </a:solidFill>
              </a:rPr>
              <a:t>Accounts@CromfordReport.com</a:t>
            </a:r>
          </a:p>
        </p:txBody>
      </p:sp>
      <p:pic>
        <p:nvPicPr>
          <p:cNvPr id="2" name="Picture 1">
            <a:extLst>
              <a:ext uri="{FF2B5EF4-FFF2-40B4-BE49-F238E27FC236}">
                <a16:creationId xmlns:a16="http://schemas.microsoft.com/office/drawing/2014/main" id="{BCD7B8A7-F351-8519-94D5-3150AC2028D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651D8C2A-142E-EF63-8352-5CA1839F1DBA}"/>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graphicFrame>
        <p:nvGraphicFramePr>
          <p:cNvPr id="8" name="Table 7">
            <a:extLst>
              <a:ext uri="{FF2B5EF4-FFF2-40B4-BE49-F238E27FC236}">
                <a16:creationId xmlns:a16="http://schemas.microsoft.com/office/drawing/2014/main" id="{A98BAA6C-71EE-D749-FED3-5608DCA92CF1}"/>
              </a:ext>
            </a:extLst>
          </p:cNvPr>
          <p:cNvGraphicFramePr>
            <a:graphicFrameLocks noGrp="1"/>
          </p:cNvGraphicFramePr>
          <p:nvPr>
            <p:extLst>
              <p:ext uri="{D42A27DB-BD31-4B8C-83A1-F6EECF244321}">
                <p14:modId xmlns:p14="http://schemas.microsoft.com/office/powerpoint/2010/main" val="3544273946"/>
              </p:ext>
            </p:extLst>
          </p:nvPr>
        </p:nvGraphicFramePr>
        <p:xfrm>
          <a:off x="235646" y="2053655"/>
          <a:ext cx="9761794" cy="3937348"/>
        </p:xfrm>
        <a:graphic>
          <a:graphicData uri="http://schemas.openxmlformats.org/drawingml/2006/table">
            <a:tbl>
              <a:tblPr firstRow="1" bandRow="1">
                <a:tableStyleId>{5C22544A-7EE6-4342-B048-85BDC9FD1C3A}</a:tableStyleId>
              </a:tblPr>
              <a:tblGrid>
                <a:gridCol w="3145228">
                  <a:extLst>
                    <a:ext uri="{9D8B030D-6E8A-4147-A177-3AD203B41FA5}">
                      <a16:colId xmlns:a16="http://schemas.microsoft.com/office/drawing/2014/main" val="3729467790"/>
                    </a:ext>
                  </a:extLst>
                </a:gridCol>
                <a:gridCol w="1383631">
                  <a:extLst>
                    <a:ext uri="{9D8B030D-6E8A-4147-A177-3AD203B41FA5}">
                      <a16:colId xmlns:a16="http://schemas.microsoft.com/office/drawing/2014/main" val="517095092"/>
                    </a:ext>
                  </a:extLst>
                </a:gridCol>
                <a:gridCol w="1305555">
                  <a:extLst>
                    <a:ext uri="{9D8B030D-6E8A-4147-A177-3AD203B41FA5}">
                      <a16:colId xmlns:a16="http://schemas.microsoft.com/office/drawing/2014/main" val="141016152"/>
                    </a:ext>
                  </a:extLst>
                </a:gridCol>
                <a:gridCol w="1569993">
                  <a:extLst>
                    <a:ext uri="{9D8B030D-6E8A-4147-A177-3AD203B41FA5}">
                      <a16:colId xmlns:a16="http://schemas.microsoft.com/office/drawing/2014/main" val="952237980"/>
                    </a:ext>
                  </a:extLst>
                </a:gridCol>
                <a:gridCol w="2357387">
                  <a:extLst>
                    <a:ext uri="{9D8B030D-6E8A-4147-A177-3AD203B41FA5}">
                      <a16:colId xmlns:a16="http://schemas.microsoft.com/office/drawing/2014/main" val="3837890720"/>
                    </a:ext>
                  </a:extLst>
                </a:gridCol>
              </a:tblGrid>
              <a:tr h="275714">
                <a:tc>
                  <a:txBody>
                    <a:bodyPr/>
                    <a:lstStyle/>
                    <a:p>
                      <a:endParaRPr lang="en-US" dirty="0"/>
                    </a:p>
                  </a:txBody>
                  <a:tcPr/>
                </a:tc>
                <a:tc>
                  <a:txBody>
                    <a:bodyPr/>
                    <a:lstStyle/>
                    <a:p>
                      <a:pPr algn="ctr"/>
                      <a:r>
                        <a:rPr lang="en-US" dirty="0"/>
                        <a:t>MAY </a:t>
                      </a:r>
                      <a:r>
                        <a:rPr lang="en-US" dirty="0">
                          <a:solidFill>
                            <a:schemeClr val="tx1"/>
                          </a:solidFill>
                          <a:highlight>
                            <a:srgbClr val="00FFFF"/>
                          </a:highlight>
                        </a:rPr>
                        <a:t>2025</a:t>
                      </a:r>
                    </a:p>
                  </a:txBody>
                  <a:tcPr/>
                </a:tc>
                <a:tc>
                  <a:txBody>
                    <a:bodyPr/>
                    <a:lstStyle/>
                    <a:p>
                      <a:pPr algn="ctr"/>
                      <a:r>
                        <a:rPr lang="en-US" dirty="0"/>
                        <a:t>MAY </a:t>
                      </a:r>
                      <a:r>
                        <a:rPr lang="en-US" dirty="0">
                          <a:solidFill>
                            <a:schemeClr val="tx1"/>
                          </a:solidFill>
                          <a:highlight>
                            <a:srgbClr val="00FF00"/>
                          </a:highlight>
                        </a:rPr>
                        <a:t>2026</a:t>
                      </a:r>
                    </a:p>
                  </a:txBody>
                  <a:tcPr/>
                </a:tc>
                <a:tc>
                  <a:txBody>
                    <a:bodyPr/>
                    <a:lstStyle/>
                    <a:p>
                      <a:pPr algn="ctr"/>
                      <a:r>
                        <a:rPr lang="en-US" dirty="0"/>
                        <a:t>Change</a:t>
                      </a:r>
                    </a:p>
                  </a:txBody>
                  <a:tcPr/>
                </a:tc>
                <a:tc>
                  <a:txBody>
                    <a:bodyPr/>
                    <a:lstStyle/>
                    <a:p>
                      <a:endParaRPr lang="en-US" dirty="0"/>
                    </a:p>
                  </a:txBody>
                  <a:tcPr/>
                </a:tc>
                <a:extLst>
                  <a:ext uri="{0D108BD9-81ED-4DB2-BD59-A6C34878D82A}">
                    <a16:rowId xmlns:a16="http://schemas.microsoft.com/office/drawing/2014/main" val="1861196697"/>
                  </a:ext>
                </a:extLst>
              </a:tr>
              <a:tr h="370840">
                <a:tc>
                  <a:txBody>
                    <a:bodyPr/>
                    <a:lstStyle/>
                    <a:p>
                      <a:r>
                        <a:rPr lang="en-US" dirty="0"/>
                        <a:t>Avg. Sales Price per </a:t>
                      </a:r>
                      <a:r>
                        <a:rPr lang="en-US" dirty="0" err="1"/>
                        <a:t>SqFt</a:t>
                      </a:r>
                      <a:endParaRPr lang="en-US" dirty="0"/>
                    </a:p>
                  </a:txBody>
                  <a:tcPr/>
                </a:tc>
                <a:tc>
                  <a:txBody>
                    <a:bodyPr/>
                    <a:lstStyle/>
                    <a:p>
                      <a:pPr algn="ctr"/>
                      <a:r>
                        <a:rPr lang="en-US" dirty="0"/>
                        <a:t>$301.67</a:t>
                      </a:r>
                    </a:p>
                  </a:txBody>
                  <a:tcPr/>
                </a:tc>
                <a:tc>
                  <a:txBody>
                    <a:bodyPr/>
                    <a:lstStyle/>
                    <a:p>
                      <a:pPr algn="ctr"/>
                      <a:r>
                        <a:rPr lang="en-US" dirty="0"/>
                        <a:t>$299.81</a:t>
                      </a:r>
                    </a:p>
                  </a:txBody>
                  <a:tcPr/>
                </a:tc>
                <a:tc>
                  <a:txBody>
                    <a:bodyPr/>
                    <a:lstStyle/>
                    <a:p>
                      <a:pPr algn="ctr"/>
                      <a:r>
                        <a:rPr lang="en-US" dirty="0"/>
                        <a:t>-0.6%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Neutral</a:t>
                      </a:r>
                      <a:endParaRPr lang="en-US" sz="1600" dirty="0"/>
                    </a:p>
                  </a:txBody>
                  <a:tcPr/>
                </a:tc>
                <a:extLst>
                  <a:ext uri="{0D108BD9-81ED-4DB2-BD59-A6C34878D82A}">
                    <a16:rowId xmlns:a16="http://schemas.microsoft.com/office/drawing/2014/main" val="3496273533"/>
                  </a:ext>
                </a:extLst>
              </a:tr>
              <a:tr h="370840">
                <a:tc>
                  <a:txBody>
                    <a:bodyPr/>
                    <a:lstStyle/>
                    <a:p>
                      <a:r>
                        <a:rPr lang="en-US" dirty="0"/>
                        <a:t>Median Sales Price</a:t>
                      </a:r>
                    </a:p>
                  </a:txBody>
                  <a:tcPr/>
                </a:tc>
                <a:tc>
                  <a:txBody>
                    <a:bodyPr/>
                    <a:lstStyle/>
                    <a:p>
                      <a:pPr algn="ctr"/>
                      <a:r>
                        <a:rPr lang="en-US" dirty="0"/>
                        <a:t>$455,000</a:t>
                      </a:r>
                    </a:p>
                  </a:txBody>
                  <a:tcPr/>
                </a:tc>
                <a:tc>
                  <a:txBody>
                    <a:bodyPr/>
                    <a:lstStyle/>
                    <a:p>
                      <a:pPr algn="ctr"/>
                      <a:r>
                        <a:rPr lang="en-US" dirty="0"/>
                        <a:t>$457,817</a:t>
                      </a:r>
                    </a:p>
                  </a:txBody>
                  <a:tcPr/>
                </a:tc>
                <a:tc>
                  <a:txBody>
                    <a:bodyPr/>
                    <a:lstStyle/>
                    <a:p>
                      <a:pPr algn="ctr"/>
                      <a:r>
                        <a:rPr lang="en-US" dirty="0"/>
                        <a:t>+0.6%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Neutral</a:t>
                      </a:r>
                      <a:endParaRPr lang="en-US" sz="1600" dirty="0"/>
                    </a:p>
                  </a:txBody>
                  <a:tcPr/>
                </a:tc>
                <a:extLst>
                  <a:ext uri="{0D108BD9-81ED-4DB2-BD59-A6C34878D82A}">
                    <a16:rowId xmlns:a16="http://schemas.microsoft.com/office/drawing/2014/main" val="1972254852"/>
                  </a:ext>
                </a:extLst>
              </a:tr>
              <a:tr h="370840">
                <a:tc>
                  <a:txBody>
                    <a:bodyPr/>
                    <a:lstStyle/>
                    <a:p>
                      <a:r>
                        <a:rPr lang="en-US" dirty="0"/>
                        <a:t>Sales Over Asking Price</a:t>
                      </a:r>
                    </a:p>
                  </a:txBody>
                  <a:tcPr/>
                </a:tc>
                <a:tc>
                  <a:txBody>
                    <a:bodyPr/>
                    <a:lstStyle/>
                    <a:p>
                      <a:pPr algn="ctr"/>
                      <a:r>
                        <a:rPr lang="en-US" dirty="0"/>
                        <a:t>14%</a:t>
                      </a:r>
                    </a:p>
                  </a:txBody>
                  <a:tcPr/>
                </a:tc>
                <a:tc>
                  <a:txBody>
                    <a:bodyPr/>
                    <a:lstStyle/>
                    <a:p>
                      <a:pPr algn="ctr"/>
                      <a:r>
                        <a:rPr lang="en-US" dirty="0"/>
                        <a:t>15%</a:t>
                      </a:r>
                    </a:p>
                  </a:txBody>
                  <a:tcPr/>
                </a:tc>
                <a:tc>
                  <a:txBody>
                    <a:bodyPr/>
                    <a:lstStyle/>
                    <a:p>
                      <a:pPr algn="ctr"/>
                      <a:r>
                        <a:rPr lang="en-US" dirty="0"/>
                        <a:t>+1%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Neutral</a:t>
                      </a:r>
                      <a:endParaRPr lang="en-US" sz="1600" dirty="0"/>
                    </a:p>
                  </a:txBody>
                  <a:tcPr/>
                </a:tc>
                <a:extLst>
                  <a:ext uri="{0D108BD9-81ED-4DB2-BD59-A6C34878D82A}">
                    <a16:rowId xmlns:a16="http://schemas.microsoft.com/office/drawing/2014/main" val="3572714734"/>
                  </a:ext>
                </a:extLst>
              </a:tr>
              <a:tr h="370840">
                <a:tc>
                  <a:txBody>
                    <a:bodyPr/>
                    <a:lstStyle/>
                    <a:p>
                      <a:r>
                        <a:rPr lang="en-US" dirty="0"/>
                        <a:t>Seller % Concessions</a:t>
                      </a:r>
                    </a:p>
                  </a:txBody>
                  <a:tcPr/>
                </a:tc>
                <a:tc>
                  <a:txBody>
                    <a:bodyPr/>
                    <a:lstStyle/>
                    <a:p>
                      <a:pPr algn="ctr"/>
                      <a:r>
                        <a:rPr lang="en-US" dirty="0"/>
                        <a:t>53%</a:t>
                      </a:r>
                    </a:p>
                  </a:txBody>
                  <a:tcPr/>
                </a:tc>
                <a:tc>
                  <a:txBody>
                    <a:bodyPr/>
                    <a:lstStyle/>
                    <a:p>
                      <a:pPr algn="ctr"/>
                      <a:r>
                        <a:rPr lang="en-US" dirty="0"/>
                        <a:t>54%</a:t>
                      </a:r>
                    </a:p>
                  </a:txBody>
                  <a:tcPr/>
                </a:tc>
                <a:tc>
                  <a:txBody>
                    <a:bodyPr/>
                    <a:lstStyle/>
                    <a:p>
                      <a:pPr algn="ctr"/>
                      <a:r>
                        <a:rPr lang="en-US" dirty="0"/>
                        <a:t>+1%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Good for Buyers</a:t>
                      </a:r>
                      <a:endParaRPr lang="en-US" sz="1600" dirty="0"/>
                    </a:p>
                  </a:txBody>
                  <a:tcPr/>
                </a:tc>
                <a:extLst>
                  <a:ext uri="{0D108BD9-81ED-4DB2-BD59-A6C34878D82A}">
                    <a16:rowId xmlns:a16="http://schemas.microsoft.com/office/drawing/2014/main" val="3118939635"/>
                  </a:ext>
                </a:extLst>
              </a:tr>
              <a:tr h="432148">
                <a:tc>
                  <a:txBody>
                    <a:bodyPr/>
                    <a:lstStyle/>
                    <a:p>
                      <a:r>
                        <a:rPr lang="en-US" dirty="0"/>
                        <a:t>Seller $ Concessions</a:t>
                      </a:r>
                    </a:p>
                  </a:txBody>
                  <a:tcPr/>
                </a:tc>
                <a:tc>
                  <a:txBody>
                    <a:bodyPr/>
                    <a:lstStyle/>
                    <a:p>
                      <a:pPr algn="ctr"/>
                      <a:r>
                        <a:rPr lang="en-US" dirty="0"/>
                        <a:t>$10,000</a:t>
                      </a:r>
                    </a:p>
                  </a:txBody>
                  <a:tcPr/>
                </a:tc>
                <a:tc>
                  <a:txBody>
                    <a:bodyPr/>
                    <a:lstStyle/>
                    <a:p>
                      <a:pPr algn="ctr"/>
                      <a:r>
                        <a:rPr lang="en-US" dirty="0"/>
                        <a:t>$10,000</a:t>
                      </a:r>
                    </a:p>
                  </a:txBody>
                  <a:tcPr/>
                </a:tc>
                <a:tc>
                  <a:txBody>
                    <a:bodyPr/>
                    <a:lstStyle/>
                    <a:p>
                      <a:pPr algn="ctr"/>
                      <a:r>
                        <a:rPr lang="en-US" dirty="0"/>
                        <a:t>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Good for Buyers</a:t>
                      </a:r>
                      <a:endParaRPr lang="en-US" sz="1600" dirty="0"/>
                    </a:p>
                  </a:txBody>
                  <a:tcPr/>
                </a:tc>
                <a:extLst>
                  <a:ext uri="{0D108BD9-81ED-4DB2-BD59-A6C34878D82A}">
                    <a16:rowId xmlns:a16="http://schemas.microsoft.com/office/drawing/2014/main" val="4113179396"/>
                  </a:ext>
                </a:extLst>
              </a:tr>
              <a:tr h="370840">
                <a:tc>
                  <a:txBody>
                    <a:bodyPr/>
                    <a:lstStyle/>
                    <a:p>
                      <a:r>
                        <a:rPr lang="en-US" dirty="0"/>
                        <a:t>Sale Price/List Price Ratio</a:t>
                      </a:r>
                    </a:p>
                  </a:txBody>
                  <a:tcPr/>
                </a:tc>
                <a:tc>
                  <a:txBody>
                    <a:bodyPr/>
                    <a:lstStyle/>
                    <a:p>
                      <a:pPr algn="ctr"/>
                      <a:r>
                        <a:rPr lang="en-US" dirty="0"/>
                        <a:t>97.6%</a:t>
                      </a:r>
                    </a:p>
                  </a:txBody>
                  <a:tcPr/>
                </a:tc>
                <a:tc>
                  <a:txBody>
                    <a:bodyPr/>
                    <a:lstStyle/>
                    <a:p>
                      <a:pPr algn="ctr"/>
                      <a:r>
                        <a:rPr lang="en-US" dirty="0"/>
                        <a:t>97.2%</a:t>
                      </a:r>
                    </a:p>
                  </a:txBody>
                  <a:tcPr/>
                </a:tc>
                <a:tc>
                  <a:txBody>
                    <a:bodyPr/>
                    <a:lstStyle/>
                    <a:p>
                      <a:pPr algn="ctr"/>
                      <a:r>
                        <a:rPr lang="en-US" dirty="0"/>
                        <a:t>-0.4%</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0000"/>
                          </a:highlight>
                          <a:sym typeface="Wingdings" panose="05000000000000000000" pitchFamily="2" charset="2"/>
                        </a:rPr>
                        <a:t></a:t>
                      </a:r>
                      <a:r>
                        <a:rPr lang="en-US" sz="1600" b="1" dirty="0">
                          <a:sym typeface="Wingdings" panose="05000000000000000000" pitchFamily="2" charset="2"/>
                        </a:rPr>
                        <a:t> Good for Buyers</a:t>
                      </a:r>
                      <a:endParaRPr lang="en-US" sz="1600" dirty="0"/>
                    </a:p>
                  </a:txBody>
                  <a:tcPr/>
                </a:tc>
                <a:extLst>
                  <a:ext uri="{0D108BD9-81ED-4DB2-BD59-A6C34878D82A}">
                    <a16:rowId xmlns:a16="http://schemas.microsoft.com/office/drawing/2014/main" val="1932785444"/>
                  </a:ext>
                </a:extLst>
              </a:tr>
              <a:tr h="370840">
                <a:tc>
                  <a:txBody>
                    <a:bodyPr/>
                    <a:lstStyle/>
                    <a:p>
                      <a:r>
                        <a:rPr lang="en-US" dirty="0"/>
                        <a:t>Median DOM Before Contract</a:t>
                      </a:r>
                    </a:p>
                  </a:txBody>
                  <a:tcPr/>
                </a:tc>
                <a:tc>
                  <a:txBody>
                    <a:bodyPr/>
                    <a:lstStyle/>
                    <a:p>
                      <a:pPr algn="ctr"/>
                      <a:r>
                        <a:rPr lang="en-US" dirty="0"/>
                        <a:t>39 Days</a:t>
                      </a:r>
                    </a:p>
                  </a:txBody>
                  <a:tcPr/>
                </a:tc>
                <a:tc>
                  <a:txBody>
                    <a:bodyPr/>
                    <a:lstStyle/>
                    <a:p>
                      <a:pPr algn="ctr"/>
                      <a:r>
                        <a:rPr lang="en-US" dirty="0"/>
                        <a:t>39 Days</a:t>
                      </a:r>
                    </a:p>
                  </a:txBody>
                  <a:tcPr/>
                </a:tc>
                <a:tc>
                  <a:txBody>
                    <a:bodyPr/>
                    <a:lstStyle/>
                    <a:p>
                      <a:pPr algn="ctr"/>
                      <a:r>
                        <a:rPr lang="en-US" dirty="0"/>
                        <a:t>0 Days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FFFF00"/>
                          </a:highlight>
                          <a:sym typeface="Wingdings" panose="05000000000000000000" pitchFamily="2" charset="2"/>
                        </a:rPr>
                        <a:t></a:t>
                      </a:r>
                      <a:r>
                        <a:rPr lang="en-US" sz="1600" b="1" dirty="0">
                          <a:sym typeface="Wingdings" panose="05000000000000000000" pitchFamily="2" charset="2"/>
                        </a:rPr>
                        <a:t> Good for Buyers</a:t>
                      </a:r>
                      <a:endParaRPr lang="en-US" sz="1600" dirty="0"/>
                    </a:p>
                  </a:txBody>
                  <a:tcPr/>
                </a:tc>
                <a:extLst>
                  <a:ext uri="{0D108BD9-81ED-4DB2-BD59-A6C34878D82A}">
                    <a16:rowId xmlns:a16="http://schemas.microsoft.com/office/drawing/2014/main" val="4069364230"/>
                  </a:ext>
                </a:extLst>
              </a:tr>
              <a:tr h="370840">
                <a:tc>
                  <a:txBody>
                    <a:bodyPr/>
                    <a:lstStyle/>
                    <a:p>
                      <a:r>
                        <a:rPr lang="en-US" sz="1800" dirty="0"/>
                        <a:t>Closed Sales – </a:t>
                      </a:r>
                      <a:r>
                        <a:rPr lang="en-US" sz="1800" dirty="0">
                          <a:highlight>
                            <a:srgbClr val="00FF00"/>
                          </a:highlight>
                        </a:rPr>
                        <a:t>MAY TO DATE</a:t>
                      </a:r>
                    </a:p>
                    <a:p>
                      <a:r>
                        <a:rPr lang="en-US" sz="1800" dirty="0"/>
                        <a:t>Working Days </a:t>
                      </a:r>
                    </a:p>
                    <a:p>
                      <a:r>
                        <a:rPr lang="en-US" sz="1800" dirty="0"/>
                        <a:t>Sales per Working Day</a:t>
                      </a:r>
                    </a:p>
                  </a:txBody>
                  <a:tcPr/>
                </a:tc>
                <a:tc>
                  <a:txBody>
                    <a:bodyPr/>
                    <a:lstStyle/>
                    <a:p>
                      <a:pPr algn="ctr"/>
                      <a:r>
                        <a:rPr lang="en-US" sz="1800" dirty="0"/>
                        <a:t>6,680</a:t>
                      </a:r>
                    </a:p>
                    <a:p>
                      <a:pPr algn="ctr"/>
                      <a:r>
                        <a:rPr lang="en-US" sz="1800" dirty="0"/>
                        <a:t>21 of 21</a:t>
                      </a:r>
                    </a:p>
                    <a:p>
                      <a:pPr algn="ctr"/>
                      <a:r>
                        <a:rPr lang="en-US" sz="1800" dirty="0"/>
                        <a:t>318.1</a:t>
                      </a:r>
                    </a:p>
                  </a:txBody>
                  <a:tcPr/>
                </a:tc>
                <a:tc>
                  <a:txBody>
                    <a:bodyPr/>
                    <a:lstStyle/>
                    <a:p>
                      <a:pPr algn="ctr"/>
                      <a:r>
                        <a:rPr lang="en-US" sz="1800" dirty="0"/>
                        <a:t>6,950</a:t>
                      </a:r>
                    </a:p>
                    <a:p>
                      <a:pPr algn="ctr"/>
                      <a:r>
                        <a:rPr lang="en-US" sz="1800" dirty="0"/>
                        <a:t>20 of 20</a:t>
                      </a:r>
                    </a:p>
                    <a:p>
                      <a:pPr algn="ctr"/>
                      <a:r>
                        <a:rPr lang="en-US" sz="1800" dirty="0"/>
                        <a:t>347.5</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+270/+4.0%</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dirty="0"/>
                    </a:p>
                    <a:p>
                      <a:pPr algn="ctr"/>
                      <a:r>
                        <a:rPr lang="en-US" sz="1800" dirty="0"/>
                        <a:t>+29/day</a:t>
                      </a:r>
                      <a:endParaRPr lang="en-US"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00FF00"/>
                          </a:highlight>
                          <a:sym typeface="Wingdings" panose="05000000000000000000" pitchFamily="2" charset="2"/>
                        </a:rPr>
                        <a:t></a:t>
                      </a:r>
                      <a:r>
                        <a:rPr lang="en-US" sz="1600" b="1" dirty="0">
                          <a:sym typeface="Wingdings" panose="05000000000000000000" pitchFamily="2" charset="2"/>
                        </a:rPr>
                        <a:t> Good for SELLERS</a:t>
                      </a:r>
                      <a:endParaRPr lang="en-US" sz="16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b="1" dirty="0">
                        <a:highlight>
                          <a:srgbClr val="00FF00"/>
                        </a:highlight>
                        <a:sym typeface="Wingdings" panose="05000000000000000000"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highlight>
                            <a:srgbClr val="00FF00"/>
                          </a:highlight>
                          <a:sym typeface="Wingdings" panose="05000000000000000000" pitchFamily="2" charset="2"/>
                        </a:rPr>
                        <a:t></a:t>
                      </a:r>
                      <a:r>
                        <a:rPr lang="en-US" sz="1600" b="1" dirty="0">
                          <a:sym typeface="Wingdings" panose="05000000000000000000" pitchFamily="2" charset="2"/>
                        </a:rPr>
                        <a:t> Good for SELLERS</a:t>
                      </a:r>
                      <a:endParaRPr lang="en-US" sz="1600" dirty="0"/>
                    </a:p>
                  </a:txBody>
                  <a:tcPr/>
                </a:tc>
                <a:extLst>
                  <a:ext uri="{0D108BD9-81ED-4DB2-BD59-A6C34878D82A}">
                    <a16:rowId xmlns:a16="http://schemas.microsoft.com/office/drawing/2014/main" val="4071534835"/>
                  </a:ext>
                </a:extLst>
              </a:tr>
            </a:tbl>
          </a:graphicData>
        </a:graphic>
      </p:graphicFrame>
    </p:spTree>
    <p:extLst>
      <p:ext uri="{BB962C8B-B14F-4D97-AF65-F5344CB8AC3E}">
        <p14:creationId xmlns:p14="http://schemas.microsoft.com/office/powerpoint/2010/main" val="4043796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06017" y="0"/>
            <a:ext cx="9144000" cy="1424161"/>
            <a:chOff x="-3477124" y="-1615202"/>
            <a:chExt cx="9144000" cy="1628830"/>
          </a:xfrm>
          <a:solidFill>
            <a:schemeClr val="accent1">
              <a:lumMod val="75000"/>
            </a:schemeClr>
          </a:solidFill>
        </p:grpSpPr>
        <p:sp>
          <p:nvSpPr>
            <p:cNvPr id="4" name="Rectangle 3"/>
            <p:cNvSpPr/>
            <p:nvPr/>
          </p:nvSpPr>
          <p:spPr>
            <a:xfrm>
              <a:off x="-3477124" y="-1615202"/>
              <a:ext cx="9144000" cy="1628830"/>
            </a:xfrm>
            <a:prstGeom prst="rect">
              <a:avLst/>
            </a:prstGeom>
            <a:gr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178177" y="-1487203"/>
              <a:ext cx="8621065" cy="1161626"/>
            </a:xfrm>
            <a:prstGeom prst="rect">
              <a:avLst/>
            </a:prstGeom>
            <a:grpFill/>
            <a:ln>
              <a:noFill/>
            </a:ln>
          </p:spPr>
          <p:txBody>
            <a:bodyPr wrap="square" rtlCol="0">
              <a:spAutoFit/>
            </a:bodyPr>
            <a:lstStyle/>
            <a:p>
              <a:pPr algn="ctr"/>
              <a:r>
                <a:rPr lang="en-US" sz="6000" i="1">
                  <a:solidFill>
                    <a:schemeClr val="bg1"/>
                  </a:solidFill>
                  <a:effectLst>
                    <a:outerShdw blurRad="38100" dist="38100" dir="2700000" algn="tl">
                      <a:srgbClr val="000000">
                        <a:alpha val="43137"/>
                      </a:srgbClr>
                    </a:outerShdw>
                  </a:effectLst>
                </a:rPr>
                <a:t>Thank You</a:t>
              </a:r>
              <a:r>
                <a:rPr lang="en-US" sz="6000" i="1" dirty="0">
                  <a:solidFill>
                    <a:schemeClr val="bg1"/>
                  </a:solidFill>
                  <a:effectLst>
                    <a:outerShdw blurRad="38100" dist="38100" dir="2700000" algn="tl">
                      <a:srgbClr val="000000">
                        <a:alpha val="43137"/>
                      </a:srgbClr>
                    </a:outerShdw>
                  </a:effectLst>
                </a:rPr>
                <a:t>!</a:t>
              </a:r>
            </a:p>
          </p:txBody>
        </p:sp>
      </p:grpSp>
      <p:sp>
        <p:nvSpPr>
          <p:cNvPr id="14" name="Rectangle 13"/>
          <p:cNvSpPr/>
          <p:nvPr/>
        </p:nvSpPr>
        <p:spPr>
          <a:xfrm>
            <a:off x="106017" y="2854928"/>
            <a:ext cx="9144000" cy="830997"/>
          </a:xfrm>
          <a:prstGeom prst="rect">
            <a:avLst/>
          </a:prstGeom>
        </p:spPr>
        <p:txBody>
          <a:bodyPr wrap="square">
            <a:spAutoFit/>
          </a:bodyPr>
          <a:lstStyle/>
          <a:p>
            <a:pPr marL="388620" lvl="1" algn="ctr">
              <a:spcAft>
                <a:spcPts val="1200"/>
              </a:spcAft>
            </a:pPr>
            <a:r>
              <a:rPr lang="en-US" sz="4800" dirty="0"/>
              <a:t>www.CromfordReport.com</a:t>
            </a:r>
          </a:p>
        </p:txBody>
      </p:sp>
      <p:pic>
        <p:nvPicPr>
          <p:cNvPr id="6" name="Picture 5">
            <a:extLst>
              <a:ext uri="{FF2B5EF4-FFF2-40B4-BE49-F238E27FC236}">
                <a16:creationId xmlns:a16="http://schemas.microsoft.com/office/drawing/2014/main" id="{F7888258-0965-455A-98C9-1877318B486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83188" y="1399593"/>
            <a:ext cx="5584118" cy="1567205"/>
          </a:xfrm>
          <a:prstGeom prst="rect">
            <a:avLst/>
          </a:prstGeom>
        </p:spPr>
      </p:pic>
      <p:pic>
        <p:nvPicPr>
          <p:cNvPr id="3" name="Picture 2">
            <a:extLst>
              <a:ext uri="{FF2B5EF4-FFF2-40B4-BE49-F238E27FC236}">
                <a16:creationId xmlns:a16="http://schemas.microsoft.com/office/drawing/2014/main" id="{2C2E64A0-A650-4FCF-8208-465353CF24E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404164" y="3769904"/>
            <a:ext cx="1250432" cy="1603251"/>
          </a:xfrm>
          <a:prstGeom prst="rect">
            <a:avLst/>
          </a:prstGeom>
        </p:spPr>
      </p:pic>
      <p:pic>
        <p:nvPicPr>
          <p:cNvPr id="8" name="Picture 7">
            <a:extLst>
              <a:ext uri="{FF2B5EF4-FFF2-40B4-BE49-F238E27FC236}">
                <a16:creationId xmlns:a16="http://schemas.microsoft.com/office/drawing/2014/main" id="{0D17FBAB-E9E1-422A-90C8-F0C41F3F54D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338762" y="3769904"/>
            <a:ext cx="1069669" cy="1603251"/>
          </a:xfrm>
          <a:prstGeom prst="rect">
            <a:avLst/>
          </a:prstGeom>
        </p:spPr>
      </p:pic>
      <p:sp>
        <p:nvSpPr>
          <p:cNvPr id="9" name="TextBox 8">
            <a:extLst>
              <a:ext uri="{FF2B5EF4-FFF2-40B4-BE49-F238E27FC236}">
                <a16:creationId xmlns:a16="http://schemas.microsoft.com/office/drawing/2014/main" id="{33AC9910-85EE-48AF-8552-8C77A3CE68AB}"/>
              </a:ext>
            </a:extLst>
          </p:cNvPr>
          <p:cNvSpPr txBox="1"/>
          <p:nvPr/>
        </p:nvSpPr>
        <p:spPr>
          <a:xfrm>
            <a:off x="1107276" y="5373155"/>
            <a:ext cx="3844213" cy="1200329"/>
          </a:xfrm>
          <a:prstGeom prst="rect">
            <a:avLst/>
          </a:prstGeom>
          <a:noFill/>
        </p:spPr>
        <p:txBody>
          <a:bodyPr wrap="square" rtlCol="0">
            <a:spAutoFit/>
          </a:bodyPr>
          <a:lstStyle/>
          <a:p>
            <a:pPr algn="ctr"/>
            <a:r>
              <a:rPr lang="en-US"/>
              <a:t>Michael Orr</a:t>
            </a:r>
            <a:endParaRPr lang="en-US" dirty="0"/>
          </a:p>
          <a:p>
            <a:pPr algn="ctr"/>
            <a:r>
              <a:rPr lang="en-US"/>
              <a:t>Founder of the Cromford Report</a:t>
            </a:r>
            <a:endParaRPr lang="en-US" dirty="0"/>
          </a:p>
          <a:p>
            <a:pPr algn="ctr"/>
            <a:r>
              <a:rPr lang="en-US" dirty="0"/>
              <a:t>Mathematician</a:t>
            </a:r>
          </a:p>
          <a:p>
            <a:pPr algn="ctr"/>
            <a:r>
              <a:rPr lang="en-US" dirty="0"/>
              <a:t>mike@cromfordreport.com</a:t>
            </a:r>
          </a:p>
        </p:txBody>
      </p:sp>
      <p:sp>
        <p:nvSpPr>
          <p:cNvPr id="13" name="TextBox 12">
            <a:extLst>
              <a:ext uri="{FF2B5EF4-FFF2-40B4-BE49-F238E27FC236}">
                <a16:creationId xmlns:a16="http://schemas.microsoft.com/office/drawing/2014/main" id="{BBEF3623-6075-45BC-8320-8165267A3842}"/>
              </a:ext>
            </a:extLst>
          </p:cNvPr>
          <p:cNvSpPr txBox="1"/>
          <p:nvPr/>
        </p:nvSpPr>
        <p:spPr>
          <a:xfrm>
            <a:off x="4951489" y="5373155"/>
            <a:ext cx="4132876" cy="1200329"/>
          </a:xfrm>
          <a:prstGeom prst="rect">
            <a:avLst/>
          </a:prstGeom>
          <a:noFill/>
        </p:spPr>
        <p:txBody>
          <a:bodyPr wrap="square" rtlCol="0">
            <a:spAutoFit/>
          </a:bodyPr>
          <a:lstStyle/>
          <a:p>
            <a:pPr algn="ctr"/>
            <a:r>
              <a:rPr lang="en-US" dirty="0"/>
              <a:t>Tina Tamboer</a:t>
            </a:r>
          </a:p>
          <a:p>
            <a:pPr algn="ctr"/>
            <a:r>
              <a:rPr lang="en-US" dirty="0"/>
              <a:t>Director, Greater Phoenix Operations</a:t>
            </a:r>
          </a:p>
          <a:p>
            <a:pPr algn="ctr"/>
            <a:r>
              <a:rPr lang="en-US" dirty="0"/>
              <a:t>Sr. Residential Housing Analyst</a:t>
            </a:r>
          </a:p>
          <a:p>
            <a:pPr algn="ctr"/>
            <a:r>
              <a:rPr lang="en-US" dirty="0"/>
              <a:t>tina@cromfordreport.com</a:t>
            </a:r>
          </a:p>
        </p:txBody>
      </p:sp>
      <p:pic>
        <p:nvPicPr>
          <p:cNvPr id="2" name="Picture 1">
            <a:extLst>
              <a:ext uri="{FF2B5EF4-FFF2-40B4-BE49-F238E27FC236}">
                <a16:creationId xmlns:a16="http://schemas.microsoft.com/office/drawing/2014/main" id="{B52E97A5-F999-98C5-4069-73DE8EF3FCB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79BB631-C081-840B-0EBB-9460526C36FD}"/>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Tree>
    <p:extLst>
      <p:ext uri="{BB962C8B-B14F-4D97-AF65-F5344CB8AC3E}">
        <p14:creationId xmlns:p14="http://schemas.microsoft.com/office/powerpoint/2010/main" val="42378324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0018" y="0"/>
            <a:ext cx="9144000" cy="1424161"/>
            <a:chOff x="-3477124" y="-1615202"/>
            <a:chExt cx="9144000" cy="1628830"/>
          </a:xfrm>
          <a:solidFill>
            <a:schemeClr val="accent1">
              <a:lumMod val="75000"/>
            </a:schemeClr>
          </a:solidFill>
        </p:grpSpPr>
        <p:sp>
          <p:nvSpPr>
            <p:cNvPr id="4" name="Rectangle 3"/>
            <p:cNvSpPr/>
            <p:nvPr/>
          </p:nvSpPr>
          <p:spPr>
            <a:xfrm>
              <a:off x="-3477124" y="-1615202"/>
              <a:ext cx="9144000" cy="1628830"/>
            </a:xfrm>
            <a:prstGeom prst="rect">
              <a:avLst/>
            </a:prstGeom>
            <a:gr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178177" y="-1487203"/>
              <a:ext cx="8621065" cy="1161626"/>
            </a:xfrm>
            <a:prstGeom prst="rect">
              <a:avLst/>
            </a:prstGeom>
            <a:grpFill/>
            <a:ln>
              <a:noFill/>
            </a:ln>
          </p:spPr>
          <p:txBody>
            <a:bodyPr wrap="square" rtlCol="0">
              <a:spAutoFit/>
            </a:bodyPr>
            <a:lstStyle/>
            <a:p>
              <a:pPr algn="ctr"/>
              <a:r>
                <a:rPr lang="en-US" sz="6000" i="1">
                  <a:solidFill>
                    <a:schemeClr val="bg1"/>
                  </a:solidFill>
                  <a:effectLst>
                    <a:outerShdw blurRad="38100" dist="38100" dir="2700000" algn="tl">
                      <a:srgbClr val="000000">
                        <a:alpha val="43137"/>
                      </a:srgbClr>
                    </a:outerShdw>
                  </a:effectLst>
                </a:rPr>
                <a:t>The Cromford Report</a:t>
              </a:r>
              <a:endParaRPr lang="en-US" sz="6000" i="1" dirty="0">
                <a:solidFill>
                  <a:schemeClr val="bg1"/>
                </a:solidFill>
                <a:effectLst>
                  <a:outerShdw blurRad="38100" dist="38100" dir="2700000" algn="tl">
                    <a:srgbClr val="000000">
                      <a:alpha val="43137"/>
                    </a:srgbClr>
                  </a:outerShdw>
                </a:effectLst>
              </a:endParaRPr>
            </a:p>
          </p:txBody>
        </p:sp>
      </p:grpSp>
      <p:sp>
        <p:nvSpPr>
          <p:cNvPr id="14" name="Rectangle 13"/>
          <p:cNvSpPr/>
          <p:nvPr/>
        </p:nvSpPr>
        <p:spPr>
          <a:xfrm>
            <a:off x="-241286" y="1591177"/>
            <a:ext cx="9475304" cy="4047262"/>
          </a:xfrm>
          <a:prstGeom prst="rect">
            <a:avLst/>
          </a:prstGeom>
        </p:spPr>
        <p:txBody>
          <a:bodyPr wrap="square">
            <a:spAutoFit/>
          </a:bodyPr>
          <a:lstStyle/>
          <a:p>
            <a:pPr marL="845820" lvl="2">
              <a:spcAft>
                <a:spcPts val="1200"/>
              </a:spcAft>
            </a:pPr>
            <a:r>
              <a:rPr lang="en-US" sz="2000" dirty="0"/>
              <a:t>For a copy of this PowerPoint and to customize any of these charts for your area, subscribe to </a:t>
            </a:r>
            <a:r>
              <a:rPr lang="en-US" sz="2000" b="1" dirty="0"/>
              <a:t>The Cromford® Report</a:t>
            </a:r>
            <a:r>
              <a:rPr lang="en-US" sz="2000" dirty="0"/>
              <a:t> online:</a:t>
            </a:r>
          </a:p>
          <a:p>
            <a:pPr marL="845820" lvl="2">
              <a:spcAft>
                <a:spcPts val="1200"/>
              </a:spcAft>
            </a:pPr>
            <a:endParaRPr lang="en-US" sz="700" dirty="0"/>
          </a:p>
          <a:p>
            <a:pPr marL="845820" lvl="2">
              <a:spcAft>
                <a:spcPts val="1200"/>
              </a:spcAft>
            </a:pPr>
            <a:r>
              <a:rPr lang="en-US" sz="2000" dirty="0"/>
              <a:t>To subscribe go to </a:t>
            </a:r>
            <a:r>
              <a:rPr lang="en-US" sz="2000" dirty="0">
                <a:hlinkClick r:id="rId2"/>
              </a:rPr>
              <a:t>www.CromfordReport.com</a:t>
            </a:r>
            <a:r>
              <a:rPr lang="en-US" sz="2000" dirty="0"/>
              <a:t> or email us at </a:t>
            </a:r>
            <a:r>
              <a:rPr lang="en-US" sz="2000" dirty="0">
                <a:hlinkClick r:id="rId3"/>
              </a:rPr>
              <a:t>Accounts@CromfordReport.com</a:t>
            </a:r>
            <a:r>
              <a:rPr lang="en-US" sz="2000" dirty="0"/>
              <a:t> and we will send you a link.</a:t>
            </a:r>
          </a:p>
          <a:p>
            <a:pPr marL="1645920" lvl="3" indent="-342900">
              <a:spcAft>
                <a:spcPts val="1200"/>
              </a:spcAft>
              <a:buFont typeface="Arial" panose="020B0604020202020204" pitchFamily="34" charset="0"/>
              <a:buChar char="•"/>
            </a:pPr>
            <a:r>
              <a:rPr lang="en-US" sz="2000" dirty="0"/>
              <a:t>Sign Up – select ARMLS Subscription</a:t>
            </a:r>
          </a:p>
          <a:p>
            <a:pPr marL="2103120" lvl="4" indent="-342900">
              <a:spcAft>
                <a:spcPts val="1200"/>
              </a:spcAft>
              <a:buFont typeface="Arial" panose="020B0604020202020204" pitchFamily="34" charset="0"/>
              <a:buChar char="•"/>
            </a:pPr>
            <a:r>
              <a:rPr lang="en-US" sz="2000" dirty="0"/>
              <a:t>Monthly - $35</a:t>
            </a:r>
          </a:p>
          <a:p>
            <a:pPr marL="2103120" lvl="4" indent="-342900">
              <a:spcAft>
                <a:spcPts val="1200"/>
              </a:spcAft>
              <a:buFont typeface="Arial" panose="020B0604020202020204" pitchFamily="34" charset="0"/>
              <a:buChar char="•"/>
            </a:pPr>
            <a:r>
              <a:rPr lang="en-US" sz="2000" dirty="0"/>
              <a:t>Quarterly - $90 (save $60/year)</a:t>
            </a:r>
          </a:p>
          <a:p>
            <a:pPr marL="2103120" lvl="4" indent="-342900">
              <a:spcAft>
                <a:spcPts val="1200"/>
              </a:spcAft>
              <a:buFont typeface="Arial" panose="020B0604020202020204" pitchFamily="34" charset="0"/>
              <a:buChar char="•"/>
            </a:pPr>
            <a:r>
              <a:rPr lang="en-US" sz="2000" dirty="0"/>
              <a:t>Annually - $300 (save $120/year)</a:t>
            </a:r>
          </a:p>
          <a:p>
            <a:pPr marL="845820" lvl="2">
              <a:spcAft>
                <a:spcPts val="1200"/>
              </a:spcAft>
            </a:pPr>
            <a:r>
              <a:rPr lang="en-US" sz="2000" b="1" dirty="0"/>
              <a:t>Cromford® Public </a:t>
            </a:r>
            <a:r>
              <a:rPr lang="en-US" sz="2000" dirty="0"/>
              <a:t>- $240/Year ($150 with Cromford Report Subscription)</a:t>
            </a:r>
          </a:p>
        </p:txBody>
      </p:sp>
      <p:pic>
        <p:nvPicPr>
          <p:cNvPr id="2" name="Picture 1">
            <a:extLst>
              <a:ext uri="{FF2B5EF4-FFF2-40B4-BE49-F238E27FC236}">
                <a16:creationId xmlns:a16="http://schemas.microsoft.com/office/drawing/2014/main" id="{FFE72981-474A-212A-0ED4-EE0A55D0EEC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892747" y="132340"/>
            <a:ext cx="2093006" cy="58741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649AC99D-3C11-9CF5-84DA-77B1A7E2D266}"/>
              </a:ext>
            </a:extLst>
          </p:cNvPr>
          <p:cNvSpPr txBox="1"/>
          <p:nvPr/>
        </p:nvSpPr>
        <p:spPr>
          <a:xfrm>
            <a:off x="9922145" y="733294"/>
            <a:ext cx="2034209" cy="1600438"/>
          </a:xfrm>
          <a:prstGeom prst="rect">
            <a:avLst/>
          </a:prstGeom>
          <a:noFill/>
        </p:spPr>
        <p:txBody>
          <a:bodyPr wrap="square" rtlCol="0">
            <a:spAutoFit/>
          </a:bodyPr>
          <a:lstStyle/>
          <a:p>
            <a:pPr algn="ctr"/>
            <a:r>
              <a:rPr lang="en-US" sz="1400" b="1" dirty="0">
                <a:solidFill>
                  <a:schemeClr val="bg1"/>
                </a:solidFill>
              </a:rPr>
              <a:t>CromfordReport.com</a:t>
            </a:r>
          </a:p>
          <a:p>
            <a:pPr algn="ctr"/>
            <a:endParaRPr lang="en-US" sz="1400" b="1" dirty="0">
              <a:solidFill>
                <a:schemeClr val="bg1"/>
              </a:solidFill>
            </a:endParaRPr>
          </a:p>
          <a:p>
            <a:pPr algn="ctr"/>
            <a:r>
              <a:rPr lang="en-US" sz="1400" b="1" dirty="0">
                <a:solidFill>
                  <a:schemeClr val="bg1"/>
                </a:solidFill>
              </a:rPr>
              <a:t>Tina Tamboer</a:t>
            </a:r>
          </a:p>
          <a:p>
            <a:pPr algn="ctr"/>
            <a:r>
              <a:rPr lang="en-US" sz="1400" b="1" dirty="0">
                <a:solidFill>
                  <a:schemeClr val="bg1"/>
                </a:solidFill>
              </a:rPr>
              <a:t>Sr. Housing Analyst</a:t>
            </a:r>
          </a:p>
          <a:p>
            <a:pPr algn="ctr"/>
            <a:endParaRPr lang="en-US" sz="1400" b="1" dirty="0">
              <a:solidFill>
                <a:schemeClr val="bg1"/>
              </a:solidFill>
            </a:endParaRPr>
          </a:p>
          <a:p>
            <a:pPr algn="ctr"/>
            <a:r>
              <a:rPr lang="en-US" sz="1400" b="1" dirty="0">
                <a:solidFill>
                  <a:schemeClr val="bg1"/>
                </a:solidFill>
              </a:rPr>
              <a:t>Michael Orr</a:t>
            </a:r>
          </a:p>
          <a:p>
            <a:pPr algn="ctr"/>
            <a:r>
              <a:rPr lang="en-US" sz="1400" b="1" dirty="0">
                <a:solidFill>
                  <a:schemeClr val="bg1"/>
                </a:solidFill>
              </a:rPr>
              <a:t>Founder</a:t>
            </a:r>
          </a:p>
        </p:txBody>
      </p:sp>
    </p:spTree>
    <p:extLst>
      <p:ext uri="{BB962C8B-B14F-4D97-AF65-F5344CB8AC3E}">
        <p14:creationId xmlns:p14="http://schemas.microsoft.com/office/powerpoint/2010/main" val="2509024586"/>
      </p:ext>
    </p:extLst>
  </p:cSld>
  <p:clrMapOvr>
    <a:masterClrMapping/>
  </p:clrMapOvr>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1433994</TotalTime>
  <Words>3554</Words>
  <Application>Microsoft Office PowerPoint</Application>
  <PresentationFormat>Widescreen</PresentationFormat>
  <Paragraphs>1288</Paragraphs>
  <Slides>74</Slides>
  <Notes>38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74</vt:i4>
      </vt:variant>
    </vt:vector>
  </HeadingPairs>
  <TitlesOfParts>
    <vt:vector size="84" baseType="lpstr">
      <vt:lpstr>Arial</vt:lpstr>
      <vt:lpstr>Calibri</vt:lpstr>
      <vt:lpstr>Graphik Web</vt:lpstr>
      <vt:lpstr>Impact</vt:lpstr>
      <vt:lpstr>Segoe Script</vt:lpstr>
      <vt:lpstr>Trebuchet MS</vt:lpstr>
      <vt:lpstr>Wingdings</vt:lpstr>
      <vt:lpstr>Wingdings 2</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glatfelter</dc:creator>
  <cp:lastModifiedBy>Tina Tamboer</cp:lastModifiedBy>
  <cp:revision>6747</cp:revision>
  <cp:lastPrinted>2024-05-28T21:16:32Z</cp:lastPrinted>
  <dcterms:created xsi:type="dcterms:W3CDTF">2011-02-16T02:31:28Z</dcterms:created>
  <dcterms:modified xsi:type="dcterms:W3CDTF">2026-06-09T19:33:56Z</dcterms:modified>
</cp:coreProperties>
</file>